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81" r:id="rId5"/>
    <p:sldId id="282" r:id="rId6"/>
    <p:sldId id="283" r:id="rId7"/>
    <p:sldId id="284" r:id="rId8"/>
    <p:sldId id="285" r:id="rId9"/>
    <p:sldId id="286" r:id="rId10"/>
    <p:sldId id="287" r:id="rId11"/>
    <p:sldId id="280" r:id="rId12"/>
  </p:sldIdLst>
  <p:sldSz cx="18288000" cy="10287000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Montserrat Ultra-Bold" panose="020B0604020202020204" charset="0"/>
      <p:regular r:id="rId18"/>
    </p:embeddedFont>
    <p:embeddedFont>
      <p:font typeface="Montserrat Medium" panose="00000600000000000000" pitchFamily="2" charset="0"/>
      <p:regular r:id="rId19"/>
      <p:italic r:id="rId20"/>
    </p:embeddedFont>
    <p:embeddedFont>
      <p:font typeface="Montserrat" panose="00000500000000000000" pitchFamily="2" charset="0"/>
      <p:regular r:id="rId21"/>
      <p:bold r:id="rId22"/>
      <p:italic r:id="rId23"/>
      <p:boldItalic r:id="rId24"/>
    </p:embeddedFont>
    <p:embeddedFont>
      <p:font typeface="Montserrat Bold" panose="00000800000000000000" pitchFamily="2" charset="0"/>
      <p:regular r:id="rId25"/>
      <p:bold r:id="rId26"/>
    </p:embeddedFont>
    <p:embeddedFont>
      <p:font typeface="Montserrat Bold Italics" panose="020B0604020202020204" charset="0"/>
      <p:regular r:id="rId27"/>
    </p:embeddedFont>
    <p:embeddedFont>
      <p:font typeface="Monument" panose="020B0604020202020204" charset="0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2" d="100"/>
          <a:sy n="42" d="100"/>
        </p:scale>
        <p:origin x="780" y="3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font" Target="fonts/font15.fntdata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font" Target="fonts/font14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72DD8E-7F0C-405A-810C-F2A3689E5B48}" type="datetimeFigureOut">
              <a:rPr lang="en-US" smtClean="0"/>
              <a:t>9/25/2025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DA6FAE-9368-49D6-9C73-5AAC54910E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5815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456596" cy="10543330"/>
          </a:xfrm>
          <a:custGeom>
            <a:avLst/>
            <a:gdLst/>
            <a:ahLst/>
            <a:cxnLst/>
            <a:rect l="l" t="t" r="r" b="b"/>
            <a:pathLst>
              <a:path w="18456596" h="10543330">
                <a:moveTo>
                  <a:pt x="0" y="0"/>
                </a:moveTo>
                <a:lnTo>
                  <a:pt x="18456596" y="0"/>
                </a:lnTo>
                <a:lnTo>
                  <a:pt x="18456596" y="10543330"/>
                </a:lnTo>
                <a:lnTo>
                  <a:pt x="0" y="105433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8000"/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685800" y="645061"/>
            <a:ext cx="1966310" cy="1966310"/>
          </a:xfrm>
          <a:custGeom>
            <a:avLst/>
            <a:gdLst/>
            <a:ahLst/>
            <a:cxnLst/>
            <a:rect l="l" t="t" r="r" b="b"/>
            <a:pathLst>
              <a:path w="1966310" h="1966310">
                <a:moveTo>
                  <a:pt x="0" y="0"/>
                </a:moveTo>
                <a:lnTo>
                  <a:pt x="1966310" y="0"/>
                </a:lnTo>
                <a:lnTo>
                  <a:pt x="1966310" y="1966310"/>
                </a:lnTo>
                <a:lnTo>
                  <a:pt x="0" y="196631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886651" y="3084744"/>
            <a:ext cx="16514698" cy="3086100"/>
            <a:chOff x="0" y="0"/>
            <a:chExt cx="4274726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274726" cy="812800"/>
            </a:xfrm>
            <a:custGeom>
              <a:avLst/>
              <a:gdLst/>
              <a:ahLst/>
              <a:cxnLst/>
              <a:rect l="l" t="t" r="r" b="b"/>
              <a:pathLst>
                <a:path w="4274726" h="812800">
                  <a:moveTo>
                    <a:pt x="0" y="0"/>
                  </a:moveTo>
                  <a:lnTo>
                    <a:pt x="4274726" y="0"/>
                  </a:lnTo>
                  <a:lnTo>
                    <a:pt x="4274726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AF0000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4274726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2971800" y="648560"/>
            <a:ext cx="9491462" cy="5803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759"/>
              </a:lnSpc>
              <a:spcBef>
                <a:spcPct val="0"/>
              </a:spcBef>
            </a:pPr>
            <a:r>
              <a:rPr lang="en-US" sz="3399" b="1" dirty="0" err="1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Học</a:t>
            </a:r>
            <a:r>
              <a:rPr lang="en-US" sz="3399" b="1" dirty="0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r>
              <a:rPr lang="en-US" sz="3399" b="1" dirty="0" err="1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viên</a:t>
            </a:r>
            <a:r>
              <a:rPr lang="en-US" sz="3399" b="1" dirty="0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r>
              <a:rPr lang="en-US" sz="3399" b="1" dirty="0" err="1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Công</a:t>
            </a:r>
            <a:r>
              <a:rPr lang="en-US" sz="3399" b="1" dirty="0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r>
              <a:rPr lang="en-US" sz="3399" b="1" dirty="0" err="1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nghệ</a:t>
            </a:r>
            <a:r>
              <a:rPr lang="en-US" sz="3399" b="1" dirty="0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r>
              <a:rPr lang="en-US" sz="3399" b="1" dirty="0" err="1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Bưu</a:t>
            </a:r>
            <a:r>
              <a:rPr lang="en-US" sz="3399" b="1" dirty="0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r>
              <a:rPr lang="en-US" sz="3399" b="1" dirty="0" err="1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chính</a:t>
            </a:r>
            <a:r>
              <a:rPr lang="en-US" sz="3399" b="1" dirty="0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r>
              <a:rPr lang="en-US" sz="3399" b="1" dirty="0" err="1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Viễn</a:t>
            </a:r>
            <a:r>
              <a:rPr lang="en-US" sz="3399" b="1" dirty="0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r>
              <a:rPr lang="en-US" sz="3399" b="1" dirty="0" err="1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thông</a:t>
            </a:r>
            <a:endParaRPr lang="en-US" sz="3399" b="1" dirty="0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2718394" y="3734725"/>
            <a:ext cx="11506200" cy="16414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375"/>
              </a:lnSpc>
            </a:pPr>
            <a:r>
              <a:rPr lang="en-US" sz="4554" b="1" dirty="0" err="1" smtClean="0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Mô</a:t>
            </a:r>
            <a:r>
              <a:rPr lang="en-US" sz="4554" b="1" dirty="0" smtClean="0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 </a:t>
            </a:r>
            <a:r>
              <a:rPr lang="en-US" sz="4554" b="1" dirty="0" err="1" smtClean="0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phỏng</a:t>
            </a:r>
            <a:r>
              <a:rPr lang="en-US" sz="4554" b="1" dirty="0" smtClean="0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 </a:t>
            </a:r>
            <a:r>
              <a:rPr lang="en-US" sz="4554" b="1" dirty="0" err="1" smtClean="0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quá</a:t>
            </a:r>
            <a:r>
              <a:rPr lang="en-US" sz="4554" b="1" dirty="0" smtClean="0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 </a:t>
            </a:r>
            <a:r>
              <a:rPr lang="en-US" sz="4554" b="1" dirty="0" err="1" smtClean="0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trình</a:t>
            </a:r>
            <a:r>
              <a:rPr lang="en-US" sz="4554" b="1" dirty="0" smtClean="0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 </a:t>
            </a:r>
            <a:r>
              <a:rPr lang="en-US" sz="4554" b="1" dirty="0" err="1" smtClean="0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cân</a:t>
            </a:r>
            <a:r>
              <a:rPr lang="en-US" sz="4554" b="1" dirty="0" smtClean="0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 </a:t>
            </a:r>
            <a:r>
              <a:rPr lang="en-US" sz="4554" b="1" dirty="0" err="1" smtClean="0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bằng</a:t>
            </a:r>
            <a:r>
              <a:rPr lang="en-US" sz="4554" b="1" dirty="0" smtClean="0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 </a:t>
            </a:r>
            <a:r>
              <a:rPr lang="en-US" sz="4554" b="1" dirty="0" err="1" smtClean="0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tải</a:t>
            </a:r>
            <a:r>
              <a:rPr lang="en-US" sz="4554" b="1" dirty="0" smtClean="0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 </a:t>
            </a:r>
            <a:r>
              <a:rPr lang="en-US" sz="4554" b="1" dirty="0" err="1" smtClean="0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trong</a:t>
            </a:r>
            <a:r>
              <a:rPr lang="en-US" sz="4554" b="1" dirty="0" smtClean="0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 5G SA</a:t>
            </a:r>
            <a:endParaRPr lang="en-US" sz="4554" b="1" dirty="0">
              <a:solidFill>
                <a:srgbClr val="FFFFFF"/>
              </a:solidFill>
              <a:latin typeface="Montserrat Ultra-Bold"/>
              <a:ea typeface="Montserrat Ultra-Bold"/>
              <a:cs typeface="Montserrat Ultra-Bold"/>
              <a:sym typeface="Montserrat Ultra-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3078034" y="2139566"/>
            <a:ext cx="3220789" cy="471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20"/>
              </a:lnSpc>
              <a:spcBef>
                <a:spcPct val="0"/>
              </a:spcBef>
            </a:pPr>
            <a:endParaRPr lang="en-US" sz="2800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717531" y="8587707"/>
            <a:ext cx="20681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 smtClean="0"/>
              <a:t>Hà</a:t>
            </a:r>
            <a:r>
              <a:rPr lang="en-US" sz="2800" dirty="0" smtClean="0"/>
              <a:t> </a:t>
            </a:r>
            <a:r>
              <a:rPr lang="en-US" sz="2800" dirty="0" err="1" smtClean="0"/>
              <a:t>Nội</a:t>
            </a:r>
            <a:r>
              <a:rPr lang="en-US" sz="2800" dirty="0" smtClean="0"/>
              <a:t>, 2025</a:t>
            </a:r>
            <a:endParaRPr lang="en-US" sz="28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233470"/>
            <a:ext cx="18456596" cy="10543330"/>
          </a:xfrm>
          <a:custGeom>
            <a:avLst/>
            <a:gdLst/>
            <a:ahLst/>
            <a:cxnLst/>
            <a:rect l="l" t="t" r="r" b="b"/>
            <a:pathLst>
              <a:path w="18456596" h="10543330">
                <a:moveTo>
                  <a:pt x="0" y="0"/>
                </a:moveTo>
                <a:lnTo>
                  <a:pt x="18456596" y="0"/>
                </a:lnTo>
                <a:lnTo>
                  <a:pt x="18456596" y="10543330"/>
                </a:lnTo>
                <a:lnTo>
                  <a:pt x="0" y="105433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7105961" y="9092410"/>
            <a:ext cx="360676" cy="815608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7238"/>
              </a:lnSpc>
              <a:spcBef>
                <a:spcPct val="0"/>
              </a:spcBef>
            </a:pPr>
            <a:r>
              <a:rPr lang="en-US" sz="3200" dirty="0">
                <a:solidFill>
                  <a:srgbClr val="000000"/>
                </a:solidFill>
                <a:latin typeface="Monument"/>
                <a:ea typeface="Monument"/>
                <a:cs typeface="Monument"/>
                <a:sym typeface="Monument"/>
              </a:rPr>
              <a:t>9</a:t>
            </a:r>
            <a:endParaRPr lang="en-US" sz="3200" dirty="0">
              <a:solidFill>
                <a:srgbClr val="000000"/>
              </a:solidFill>
              <a:latin typeface="Monument"/>
              <a:ea typeface="Monument"/>
              <a:cs typeface="Monument"/>
              <a:sym typeface="Monument"/>
            </a:endParaRPr>
          </a:p>
        </p:txBody>
      </p:sp>
      <p:grpSp>
        <p:nvGrpSpPr>
          <p:cNvPr id="8" name="Group 8"/>
          <p:cNvGrpSpPr/>
          <p:nvPr/>
        </p:nvGrpSpPr>
        <p:grpSpPr>
          <a:xfrm>
            <a:off x="1117600" y="137243"/>
            <a:ext cx="16230600" cy="1208220"/>
            <a:chOff x="0" y="705703"/>
            <a:chExt cx="21640800" cy="1610959"/>
          </a:xfrm>
        </p:grpSpPr>
        <p:grpSp>
          <p:nvGrpSpPr>
            <p:cNvPr id="9" name="Group 9"/>
            <p:cNvGrpSpPr/>
            <p:nvPr/>
          </p:nvGrpSpPr>
          <p:grpSpPr>
            <a:xfrm>
              <a:off x="0" y="2253036"/>
              <a:ext cx="21640800" cy="63626"/>
              <a:chOff x="0" y="0"/>
              <a:chExt cx="4274726" cy="12568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4274726" cy="12568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12568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12568"/>
                    </a:lnTo>
                    <a:lnTo>
                      <a:pt x="0" y="12568"/>
                    </a:lnTo>
                    <a:close/>
                  </a:path>
                </a:pathLst>
              </a:custGeom>
              <a:solidFill>
                <a:srgbClr val="AF0000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0" y="-38100"/>
                <a:ext cx="4274726" cy="5066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3" name="TextBox 13"/>
            <p:cNvSpPr txBox="1"/>
            <p:nvPr/>
          </p:nvSpPr>
          <p:spPr>
            <a:xfrm>
              <a:off x="1014223" y="705703"/>
              <a:ext cx="19612355" cy="10282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720"/>
                </a:lnSpc>
                <a:spcBef>
                  <a:spcPct val="0"/>
                </a:spcBef>
              </a:pPr>
              <a:r>
                <a:rPr lang="en-US" sz="4000" b="1" dirty="0" err="1" smtClean="0">
                  <a:solidFill>
                    <a:srgbClr val="C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Kết</a:t>
              </a:r>
              <a:r>
                <a:rPr lang="en-US" sz="4000" b="1" dirty="0" smtClean="0">
                  <a:solidFill>
                    <a:srgbClr val="C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 </a:t>
              </a:r>
              <a:r>
                <a:rPr lang="en-US" sz="4000" b="1" dirty="0" err="1" smtClean="0">
                  <a:solidFill>
                    <a:srgbClr val="C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quả</a:t>
              </a:r>
              <a:r>
                <a:rPr lang="en-US" sz="4000" b="1" dirty="0" smtClean="0">
                  <a:solidFill>
                    <a:srgbClr val="C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 </a:t>
              </a:r>
              <a:r>
                <a:rPr lang="en-US" sz="4000" b="1" dirty="0" err="1" smtClean="0">
                  <a:solidFill>
                    <a:srgbClr val="C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mô</a:t>
              </a:r>
              <a:r>
                <a:rPr lang="en-US" sz="4000" b="1" dirty="0" smtClean="0">
                  <a:solidFill>
                    <a:srgbClr val="C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 </a:t>
              </a:r>
              <a:r>
                <a:rPr lang="en-US" sz="4000" b="1" dirty="0" err="1" smtClean="0">
                  <a:solidFill>
                    <a:srgbClr val="C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phỏng</a:t>
              </a:r>
              <a:endParaRPr lang="en-US" sz="4000" b="1" dirty="0">
                <a:solidFill>
                  <a:srgbClr val="C00000"/>
                </a:solidFill>
                <a:latin typeface="Montserrat Bold"/>
                <a:ea typeface="Montserrat Bold"/>
                <a:cs typeface="Montserrat Bold"/>
                <a:sym typeface="Montserrat Bold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130300" y="243476"/>
            <a:ext cx="6222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rgbClr val="C00000"/>
                </a:solidFill>
                <a:latin typeface="Montserrat Bold" panose="00000800000000000000" pitchFamily="2" charset="0"/>
              </a:rPr>
              <a:t>3.</a:t>
            </a:r>
            <a:endParaRPr lang="en-US" sz="4000" dirty="0">
              <a:solidFill>
                <a:srgbClr val="C00000"/>
              </a:solidFill>
              <a:latin typeface="Montserrat Bold" panose="00000800000000000000" pitchFamily="2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603771" y="1477143"/>
            <a:ext cx="8048519" cy="5019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err="1" smtClean="0">
                <a:latin typeface="Montserrat" panose="00000500000000000000" pitchFamily="2" charset="0"/>
              </a:rPr>
              <a:t>Tiến</a:t>
            </a:r>
            <a:r>
              <a:rPr lang="en-US" sz="2000" dirty="0" smtClean="0">
                <a:latin typeface="Montserrat" panose="00000500000000000000" pitchFamily="2" charset="0"/>
              </a:rPr>
              <a:t> </a:t>
            </a:r>
            <a:r>
              <a:rPr lang="en-US" sz="2000" dirty="0" err="1" smtClean="0">
                <a:latin typeface="Montserrat" panose="00000500000000000000" pitchFamily="2" charset="0"/>
              </a:rPr>
              <a:t>hành</a:t>
            </a:r>
            <a:r>
              <a:rPr lang="en-US" sz="2000" dirty="0" smtClean="0">
                <a:latin typeface="Montserrat" panose="00000500000000000000" pitchFamily="2" charset="0"/>
              </a:rPr>
              <a:t> </a:t>
            </a:r>
            <a:r>
              <a:rPr lang="en-US" sz="2000" dirty="0" err="1" smtClean="0">
                <a:latin typeface="Montserrat" panose="00000500000000000000" pitchFamily="2" charset="0"/>
              </a:rPr>
              <a:t>chạy</a:t>
            </a:r>
            <a:r>
              <a:rPr lang="en-US" sz="2000" dirty="0" smtClean="0">
                <a:latin typeface="Montserrat" panose="00000500000000000000" pitchFamily="2" charset="0"/>
              </a:rPr>
              <a:t> 3 process </a:t>
            </a:r>
            <a:r>
              <a:rPr lang="en-US" sz="2000" dirty="0" err="1" smtClean="0">
                <a:latin typeface="Montserrat" panose="00000500000000000000" pitchFamily="2" charset="0"/>
              </a:rPr>
              <a:t>độc</a:t>
            </a:r>
            <a:r>
              <a:rPr lang="en-US" sz="2000" dirty="0" smtClean="0">
                <a:latin typeface="Montserrat" panose="00000500000000000000" pitchFamily="2" charset="0"/>
              </a:rPr>
              <a:t> </a:t>
            </a:r>
            <a:r>
              <a:rPr lang="en-US" sz="2000" dirty="0" err="1" smtClean="0">
                <a:latin typeface="Montserrat" panose="00000500000000000000" pitchFamily="2" charset="0"/>
              </a:rPr>
              <a:t>lập</a:t>
            </a:r>
            <a:r>
              <a:rPr lang="en-US" sz="2000" dirty="0" smtClean="0">
                <a:latin typeface="Montserrat" panose="00000500000000000000" pitchFamily="2" charset="0"/>
              </a:rPr>
              <a:t>:</a:t>
            </a:r>
            <a:r>
              <a:rPr lang="en-US" sz="2000" b="1" dirty="0" smtClean="0">
                <a:latin typeface="Montserrat" panose="00000500000000000000" pitchFamily="2" charset="0"/>
              </a:rPr>
              <a:t> </a:t>
            </a:r>
            <a:endParaRPr lang="en-US" sz="2000" b="1" dirty="0">
              <a:latin typeface="Montserrat" panose="00000500000000000000" pitchFamily="2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49584" y="2023685"/>
            <a:ext cx="90145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vi-VN" sz="2000" dirty="0">
              <a:latin typeface="Montserrat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974984" y="8709422"/>
            <a:ext cx="1037590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latin typeface="Montserrat" panose="00000500000000000000" pitchFamily="2" charset="0"/>
              </a:rPr>
              <a:t>amf_process</a:t>
            </a:r>
            <a:r>
              <a:rPr lang="en-US" sz="2000" b="1" dirty="0">
                <a:latin typeface="Montserrat" panose="00000500000000000000" pitchFamily="2" charset="0"/>
              </a:rPr>
              <a:t>: </a:t>
            </a:r>
            <a:r>
              <a:rPr lang="en-US" sz="2000" dirty="0">
                <a:latin typeface="Montserrat" panose="00000500000000000000" pitchFamily="2" charset="0"/>
              </a:rPr>
              <a:t>Connect </a:t>
            </a:r>
            <a:r>
              <a:rPr lang="en-US" sz="2000" dirty="0" err="1">
                <a:latin typeface="Montserrat" panose="00000500000000000000" pitchFamily="2" charset="0"/>
              </a:rPr>
              <a:t>gNodeB</a:t>
            </a:r>
            <a:r>
              <a:rPr lang="en-US" sz="2000" dirty="0" smtClean="0">
                <a:latin typeface="Montserrat" panose="00000500000000000000" pitchFamily="2" charset="0"/>
              </a:rPr>
              <a:t>, </a:t>
            </a:r>
            <a:r>
              <a:rPr lang="en-US" sz="2000" dirty="0" err="1" smtClean="0">
                <a:latin typeface="Montserrat" panose="00000500000000000000" pitchFamily="2" charset="0"/>
              </a:rPr>
              <a:t>xử</a:t>
            </a:r>
            <a:r>
              <a:rPr lang="en-US" sz="2000" dirty="0" smtClean="0">
                <a:latin typeface="Montserrat" panose="00000500000000000000" pitchFamily="2" charset="0"/>
              </a:rPr>
              <a:t> </a:t>
            </a:r>
            <a:r>
              <a:rPr lang="en-US" sz="2000" dirty="0" err="1" smtClean="0">
                <a:latin typeface="Montserrat" panose="00000500000000000000" pitchFamily="2" charset="0"/>
              </a:rPr>
              <a:t>lý</a:t>
            </a:r>
            <a:r>
              <a:rPr lang="en-US" sz="2000" dirty="0" smtClean="0">
                <a:latin typeface="Montserrat" panose="00000500000000000000" pitchFamily="2" charset="0"/>
              </a:rPr>
              <a:t> </a:t>
            </a:r>
            <a:r>
              <a:rPr lang="en-US" sz="2000" dirty="0" err="1" smtClean="0">
                <a:latin typeface="Montserrat" panose="00000500000000000000" pitchFamily="2" charset="0"/>
              </a:rPr>
              <a:t>yêu</a:t>
            </a:r>
            <a:r>
              <a:rPr lang="en-US" sz="2000" dirty="0" smtClean="0">
                <a:latin typeface="Montserrat" panose="00000500000000000000" pitchFamily="2" charset="0"/>
              </a:rPr>
              <a:t> </a:t>
            </a:r>
            <a:r>
              <a:rPr lang="en-US" sz="2000" dirty="0" err="1" smtClean="0">
                <a:latin typeface="Montserrat" panose="00000500000000000000" pitchFamily="2" charset="0"/>
              </a:rPr>
              <a:t>cầu</a:t>
            </a:r>
            <a:r>
              <a:rPr lang="en-US" sz="2000" dirty="0" smtClean="0">
                <a:latin typeface="Montserrat" panose="00000500000000000000" pitchFamily="2" charset="0"/>
              </a:rPr>
              <a:t> registration/service request, </a:t>
            </a:r>
            <a:r>
              <a:rPr lang="en-US" sz="2000" dirty="0" err="1">
                <a:latin typeface="Montserrat" panose="00000500000000000000" pitchFamily="2" charset="0"/>
              </a:rPr>
              <a:t>cấp</a:t>
            </a:r>
            <a:r>
              <a:rPr lang="en-US" sz="2000" dirty="0">
                <a:latin typeface="Montserrat" panose="00000500000000000000" pitchFamily="2" charset="0"/>
              </a:rPr>
              <a:t> </a:t>
            </a:r>
            <a:r>
              <a:rPr lang="en-US" sz="2000" dirty="0" smtClean="0">
                <a:latin typeface="Montserrat" panose="00000500000000000000" pitchFamily="2" charset="0"/>
              </a:rPr>
              <a:t>S-TMSI </a:t>
            </a:r>
            <a:r>
              <a:rPr lang="en-US" sz="2000" dirty="0" err="1" smtClean="0">
                <a:latin typeface="Montserrat" panose="00000500000000000000" pitchFamily="2" charset="0"/>
              </a:rPr>
              <a:t>cho</a:t>
            </a:r>
            <a:r>
              <a:rPr lang="en-US" sz="2000" dirty="0" smtClean="0">
                <a:latin typeface="Montserrat" panose="00000500000000000000" pitchFamily="2" charset="0"/>
              </a:rPr>
              <a:t> UE, </a:t>
            </a:r>
            <a:r>
              <a:rPr lang="en-US" sz="2000" dirty="0" err="1">
                <a:latin typeface="Montserrat" panose="00000500000000000000" pitchFamily="2" charset="0"/>
              </a:rPr>
              <a:t>gửi</a:t>
            </a:r>
            <a:r>
              <a:rPr lang="en-US" sz="2000" dirty="0">
                <a:latin typeface="Montserrat" panose="00000500000000000000" pitchFamily="2" charset="0"/>
              </a:rPr>
              <a:t> Paging </a:t>
            </a:r>
            <a:r>
              <a:rPr lang="en-US" sz="2000" dirty="0" err="1">
                <a:latin typeface="Montserrat" panose="00000500000000000000" pitchFamily="2" charset="0"/>
              </a:rPr>
              <a:t>sau</a:t>
            </a:r>
            <a:r>
              <a:rPr lang="en-US" sz="2000" dirty="0">
                <a:latin typeface="Montserrat" panose="00000500000000000000" pitchFamily="2" charset="0"/>
              </a:rPr>
              <a:t> y (</a:t>
            </a:r>
            <a:r>
              <a:rPr lang="en-US" sz="2000" dirty="0" err="1" smtClean="0">
                <a:latin typeface="Montserrat" panose="00000500000000000000" pitchFamily="2" charset="0"/>
              </a:rPr>
              <a:t>ms</a:t>
            </a:r>
            <a:r>
              <a:rPr lang="en-US" sz="2000" dirty="0">
                <a:latin typeface="Montserrat" panose="00000500000000000000" pitchFamily="2" charset="0"/>
              </a:rPr>
              <a:t>)</a:t>
            </a:r>
            <a:r>
              <a:rPr lang="en-US" sz="2000" dirty="0" smtClean="0">
                <a:latin typeface="Montserrat" panose="00000500000000000000" pitchFamily="2" charset="0"/>
              </a:rPr>
              <a:t> </a:t>
            </a:r>
            <a:r>
              <a:rPr lang="en-US" sz="2000" dirty="0">
                <a:latin typeface="Montserrat" panose="00000500000000000000" pitchFamily="2" charset="0"/>
              </a:rPr>
              <a:t>random </a:t>
            </a:r>
            <a:r>
              <a:rPr lang="en-US" sz="2000" dirty="0" smtClean="0">
                <a:latin typeface="Montserrat" panose="00000500000000000000" pitchFamily="2" charset="0"/>
              </a:rPr>
              <a:t>range 500-3000ms, </a:t>
            </a:r>
            <a:r>
              <a:rPr lang="en-US" sz="2000" dirty="0" err="1" smtClean="0">
                <a:latin typeface="Montserrat" panose="00000500000000000000" pitchFamily="2" charset="0"/>
              </a:rPr>
              <a:t>thống</a:t>
            </a:r>
            <a:r>
              <a:rPr lang="en-US" sz="2000" dirty="0" smtClean="0">
                <a:latin typeface="Montserrat" panose="00000500000000000000" pitchFamily="2" charset="0"/>
              </a:rPr>
              <a:t> </a:t>
            </a:r>
            <a:r>
              <a:rPr lang="en-US" sz="2000" dirty="0" err="1" smtClean="0">
                <a:latin typeface="Montserrat" panose="00000500000000000000" pitchFamily="2" charset="0"/>
              </a:rPr>
              <a:t>kê</a:t>
            </a:r>
            <a:r>
              <a:rPr lang="en-US" sz="2000" dirty="0" smtClean="0">
                <a:latin typeface="Montserrat" panose="00000500000000000000" pitchFamily="2" charset="0"/>
              </a:rPr>
              <a:t> </a:t>
            </a:r>
            <a:r>
              <a:rPr lang="en-US" sz="2000" dirty="0" err="1" smtClean="0">
                <a:latin typeface="Montserrat" panose="00000500000000000000" pitchFamily="2" charset="0"/>
              </a:rPr>
              <a:t>số</a:t>
            </a:r>
            <a:r>
              <a:rPr lang="en-US" sz="2000" dirty="0" smtClean="0">
                <a:latin typeface="Montserrat" panose="00000500000000000000" pitchFamily="2" charset="0"/>
              </a:rPr>
              <a:t> </a:t>
            </a:r>
            <a:r>
              <a:rPr lang="en-US" sz="2000" dirty="0" err="1" smtClean="0">
                <a:latin typeface="Montserrat" panose="00000500000000000000" pitchFamily="2" charset="0"/>
              </a:rPr>
              <a:t>lượng</a:t>
            </a:r>
            <a:r>
              <a:rPr lang="en-US" sz="2000" dirty="0" smtClean="0">
                <a:latin typeface="Montserrat" panose="00000500000000000000" pitchFamily="2" charset="0"/>
              </a:rPr>
              <a:t> </a:t>
            </a:r>
            <a:r>
              <a:rPr lang="en-US" sz="2000" dirty="0" err="1" smtClean="0">
                <a:latin typeface="Montserrat" panose="00000500000000000000" pitchFamily="2" charset="0"/>
              </a:rPr>
              <a:t>và</a:t>
            </a:r>
            <a:r>
              <a:rPr lang="en-US" sz="2000" dirty="0" smtClean="0">
                <a:latin typeface="Montserrat" panose="00000500000000000000" pitchFamily="2" charset="0"/>
              </a:rPr>
              <a:t> </a:t>
            </a:r>
            <a:r>
              <a:rPr lang="en-US" sz="2000" dirty="0" err="1" smtClean="0">
                <a:latin typeface="Montserrat" panose="00000500000000000000" pitchFamily="2" charset="0"/>
              </a:rPr>
              <a:t>tỷ</a:t>
            </a:r>
            <a:r>
              <a:rPr lang="en-US" sz="2000" dirty="0" smtClean="0">
                <a:latin typeface="Montserrat" panose="00000500000000000000" pitchFamily="2" charset="0"/>
              </a:rPr>
              <a:t> </a:t>
            </a:r>
            <a:r>
              <a:rPr lang="en-US" sz="2000" dirty="0" err="1" smtClean="0">
                <a:latin typeface="Montserrat" panose="00000500000000000000" pitchFamily="2" charset="0"/>
              </a:rPr>
              <a:t>lệ</a:t>
            </a:r>
            <a:r>
              <a:rPr lang="en-US" sz="2000" dirty="0" smtClean="0">
                <a:latin typeface="Montserrat" panose="00000500000000000000" pitchFamily="2" charset="0"/>
              </a:rPr>
              <a:t> </a:t>
            </a:r>
            <a:r>
              <a:rPr lang="en-US" sz="2000" dirty="0" err="1" smtClean="0">
                <a:latin typeface="Montserrat" panose="00000500000000000000" pitchFamily="2" charset="0"/>
              </a:rPr>
              <a:t>phần</a:t>
            </a:r>
            <a:r>
              <a:rPr lang="en-US" sz="2000" dirty="0" smtClean="0">
                <a:latin typeface="Montserrat" panose="00000500000000000000" pitchFamily="2" charset="0"/>
              </a:rPr>
              <a:t> </a:t>
            </a:r>
            <a:r>
              <a:rPr lang="en-US" sz="2000" dirty="0" err="1" smtClean="0">
                <a:latin typeface="Montserrat" panose="00000500000000000000" pitchFamily="2" charset="0"/>
              </a:rPr>
              <a:t>trăm</a:t>
            </a:r>
            <a:r>
              <a:rPr lang="en-US" sz="2000" dirty="0" smtClean="0">
                <a:latin typeface="Montserrat" panose="00000500000000000000" pitchFamily="2" charset="0"/>
              </a:rPr>
              <a:t> UE connected </a:t>
            </a:r>
            <a:r>
              <a:rPr lang="en-US" sz="2000" dirty="0" err="1" smtClean="0">
                <a:latin typeface="Montserrat" panose="00000500000000000000" pitchFamily="2" charset="0"/>
              </a:rPr>
              <a:t>vào</a:t>
            </a:r>
            <a:r>
              <a:rPr lang="en-US" sz="2000" dirty="0" smtClean="0">
                <a:latin typeface="Montserrat" panose="00000500000000000000" pitchFamily="2" charset="0"/>
              </a:rPr>
              <a:t> </a:t>
            </a:r>
            <a:r>
              <a:rPr lang="en-US" sz="2000" dirty="0" err="1" smtClean="0">
                <a:latin typeface="Montserrat" panose="00000500000000000000" pitchFamily="2" charset="0"/>
              </a:rPr>
              <a:t>mỗi</a:t>
            </a:r>
            <a:r>
              <a:rPr lang="en-US" sz="2000" dirty="0" smtClean="0">
                <a:latin typeface="Montserrat" panose="00000500000000000000" pitchFamily="2" charset="0"/>
              </a:rPr>
              <a:t> AMF.</a:t>
            </a:r>
            <a:endParaRPr lang="en-US" sz="2000" dirty="0">
              <a:latin typeface="Montserrat" panose="00000500000000000000" pitchFamily="2" charset="0"/>
            </a:endParaRPr>
          </a:p>
          <a:p>
            <a:endParaRPr lang="en-US" sz="2000" dirty="0">
              <a:latin typeface="Montserrat" panose="00000500000000000000" pitchFamily="2" charset="0"/>
            </a:endParaRP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600" y="2110755"/>
            <a:ext cx="7591425" cy="64008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600" y="2179466"/>
            <a:ext cx="7105650" cy="218443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5300" y="5106382"/>
            <a:ext cx="7105650" cy="2443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433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456596" cy="10543330"/>
          </a:xfrm>
          <a:custGeom>
            <a:avLst/>
            <a:gdLst/>
            <a:ahLst/>
            <a:cxnLst/>
            <a:rect l="l" t="t" r="r" b="b"/>
            <a:pathLst>
              <a:path w="18456596" h="10543330">
                <a:moveTo>
                  <a:pt x="0" y="0"/>
                </a:moveTo>
                <a:lnTo>
                  <a:pt x="18456596" y="0"/>
                </a:lnTo>
                <a:lnTo>
                  <a:pt x="18456596" y="10543330"/>
                </a:lnTo>
                <a:lnTo>
                  <a:pt x="0" y="105433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8000"/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886651" y="3600450"/>
            <a:ext cx="16514698" cy="3086100"/>
            <a:chOff x="0" y="0"/>
            <a:chExt cx="4274726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274726" cy="812800"/>
            </a:xfrm>
            <a:custGeom>
              <a:avLst/>
              <a:gdLst/>
              <a:ahLst/>
              <a:cxnLst/>
              <a:rect l="l" t="t" r="r" b="b"/>
              <a:pathLst>
                <a:path w="4274726" h="812800">
                  <a:moveTo>
                    <a:pt x="0" y="0"/>
                  </a:moveTo>
                  <a:lnTo>
                    <a:pt x="4274726" y="0"/>
                  </a:lnTo>
                  <a:lnTo>
                    <a:pt x="4274726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AF0000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4274726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886651" y="4763588"/>
            <a:ext cx="16514698" cy="8207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375"/>
              </a:lnSpc>
            </a:pPr>
            <a:r>
              <a:rPr lang="en-US" sz="5400" b="1" dirty="0" smtClean="0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Thank you for listening!</a:t>
            </a:r>
            <a:endParaRPr lang="en-US" sz="5400" b="1" dirty="0">
              <a:solidFill>
                <a:srgbClr val="FFFFFF"/>
              </a:solidFill>
              <a:latin typeface="Montserrat Ultra-Bold"/>
              <a:ea typeface="Montserrat Ultra-Bold"/>
              <a:cs typeface="Montserrat Ultra-Bold"/>
              <a:sym typeface="Montserrat Ultra-Bold"/>
            </a:endParaRPr>
          </a:p>
        </p:txBody>
      </p:sp>
    </p:spTree>
    <p:extLst>
      <p:ext uri="{BB962C8B-B14F-4D97-AF65-F5344CB8AC3E}">
        <p14:creationId xmlns:p14="http://schemas.microsoft.com/office/powerpoint/2010/main" val="2259915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43196" y="0"/>
            <a:ext cx="18456596" cy="10543330"/>
          </a:xfrm>
          <a:custGeom>
            <a:avLst/>
            <a:gdLst/>
            <a:ahLst/>
            <a:cxnLst/>
            <a:rect l="l" t="t" r="r" b="b"/>
            <a:pathLst>
              <a:path w="18456596" h="10543330">
                <a:moveTo>
                  <a:pt x="0" y="0"/>
                </a:moveTo>
                <a:lnTo>
                  <a:pt x="18456596" y="0"/>
                </a:lnTo>
                <a:lnTo>
                  <a:pt x="18456596" y="10543330"/>
                </a:lnTo>
                <a:lnTo>
                  <a:pt x="0" y="105433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8000"/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011785" y="1797838"/>
            <a:ext cx="6911437" cy="47625"/>
            <a:chOff x="0" y="0"/>
            <a:chExt cx="1820296" cy="1254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820296" cy="12543"/>
            </a:xfrm>
            <a:custGeom>
              <a:avLst/>
              <a:gdLst/>
              <a:ahLst/>
              <a:cxnLst/>
              <a:rect l="l" t="t" r="r" b="b"/>
              <a:pathLst>
                <a:path w="1820296" h="12543">
                  <a:moveTo>
                    <a:pt x="0" y="0"/>
                  </a:moveTo>
                  <a:lnTo>
                    <a:pt x="1820296" y="0"/>
                  </a:lnTo>
                  <a:lnTo>
                    <a:pt x="1820296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AF0000"/>
            </a:solidFill>
            <a:ln>
              <a:solidFill>
                <a:srgbClr val="C00000"/>
              </a:solidFill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1820296" cy="50643"/>
            </a:xfrm>
            <a:prstGeom prst="rect">
              <a:avLst/>
            </a:prstGeom>
            <a:ln>
              <a:solidFill>
                <a:srgbClr val="C00000"/>
              </a:solidFill>
            </a:ln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304800" y="284929"/>
            <a:ext cx="5339809" cy="14941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927"/>
              </a:lnSpc>
              <a:spcBef>
                <a:spcPct val="0"/>
              </a:spcBef>
            </a:pPr>
            <a:r>
              <a:rPr lang="en-US" sz="7200" b="1" dirty="0" err="1">
                <a:solidFill>
                  <a:srgbClr val="C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Mục</a:t>
            </a:r>
            <a:r>
              <a:rPr lang="en-US" sz="7200" b="1" dirty="0">
                <a:solidFill>
                  <a:srgbClr val="C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</a:t>
            </a:r>
            <a:r>
              <a:rPr lang="en-US" sz="7200" b="1" dirty="0" err="1">
                <a:solidFill>
                  <a:srgbClr val="C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Lục</a:t>
            </a:r>
            <a:endParaRPr lang="en-US" sz="7200" b="1" dirty="0">
              <a:solidFill>
                <a:srgbClr val="C00000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106895" y="2277161"/>
            <a:ext cx="700683" cy="10367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960"/>
              </a:lnSpc>
              <a:spcBef>
                <a:spcPct val="0"/>
              </a:spcBef>
            </a:pPr>
            <a:r>
              <a:rPr lang="en-US" sz="5400" b="1" dirty="0">
                <a:solidFill>
                  <a:srgbClr val="C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1.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080104" y="2620835"/>
            <a:ext cx="12325070" cy="537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sz="3200" b="1" dirty="0" err="1" smtClean="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Đặt</a:t>
            </a:r>
            <a:r>
              <a:rPr lang="en-US" sz="3200" b="1" dirty="0" smtClean="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</a:t>
            </a:r>
            <a:r>
              <a:rPr lang="en-US" sz="3200" b="1" dirty="0" err="1" smtClean="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vấn</a:t>
            </a:r>
            <a:r>
              <a:rPr lang="en-US" sz="3200" b="1" dirty="0" smtClean="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</a:t>
            </a:r>
            <a:r>
              <a:rPr lang="en-US" sz="3200" b="1" dirty="0" err="1" smtClean="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đề</a:t>
            </a:r>
            <a:endParaRPr lang="en-US" sz="3200" b="1" dirty="0">
              <a:solidFill>
                <a:srgbClr val="000000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122135" y="3424659"/>
            <a:ext cx="700683" cy="11541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60"/>
              </a:lnSpc>
              <a:spcBef>
                <a:spcPct val="0"/>
              </a:spcBef>
            </a:pPr>
            <a:r>
              <a:rPr lang="en-US" sz="5400" b="1" dirty="0">
                <a:solidFill>
                  <a:srgbClr val="C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2.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080104" y="3816388"/>
            <a:ext cx="12325070" cy="537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sz="3200" b="1" dirty="0" err="1" smtClean="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Cách</a:t>
            </a:r>
            <a:r>
              <a:rPr lang="en-US" sz="3200" b="1" dirty="0" smtClean="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</a:t>
            </a:r>
            <a:r>
              <a:rPr lang="en-US" sz="3200" b="1" dirty="0" err="1" smtClean="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giải</a:t>
            </a:r>
            <a:r>
              <a:rPr lang="en-US" sz="3200" b="1" dirty="0" smtClean="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</a:t>
            </a:r>
            <a:r>
              <a:rPr lang="en-US" sz="3200" b="1" dirty="0" err="1" smtClean="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quyết</a:t>
            </a:r>
            <a:endParaRPr lang="en-US" sz="3200" b="1" dirty="0">
              <a:solidFill>
                <a:srgbClr val="000000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148072" y="4813777"/>
            <a:ext cx="694134" cy="10367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60"/>
              </a:lnSpc>
              <a:spcBef>
                <a:spcPct val="0"/>
              </a:spcBef>
            </a:pPr>
            <a:r>
              <a:rPr lang="en-US" sz="5400" b="1" dirty="0">
                <a:solidFill>
                  <a:srgbClr val="C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3.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114718" y="5134549"/>
            <a:ext cx="12325070" cy="537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sz="3200" b="1" dirty="0" err="1" smtClean="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Kết</a:t>
            </a:r>
            <a:r>
              <a:rPr lang="en-US" sz="3200" b="1" dirty="0" smtClean="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</a:t>
            </a:r>
            <a:r>
              <a:rPr lang="en-US" sz="3200" b="1" dirty="0" err="1" smtClean="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quả</a:t>
            </a:r>
            <a:r>
              <a:rPr lang="en-US" sz="3200" b="1" dirty="0" smtClean="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</a:t>
            </a:r>
            <a:r>
              <a:rPr lang="en-US" sz="3200" b="1" dirty="0" err="1" smtClean="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mô</a:t>
            </a:r>
            <a:r>
              <a:rPr lang="en-US" sz="3200" b="1" dirty="0" smtClean="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</a:t>
            </a:r>
            <a:r>
              <a:rPr lang="en-US" sz="3200" b="1" dirty="0" err="1" smtClean="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phỏng</a:t>
            </a:r>
            <a:endParaRPr lang="en-US" sz="3200" b="1" dirty="0">
              <a:solidFill>
                <a:srgbClr val="000000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064864" y="6522176"/>
            <a:ext cx="10744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 smtClean="0">
                <a:latin typeface="Montserrat Bold" panose="00000800000000000000" pitchFamily="2" charset="0"/>
              </a:rPr>
              <a:t>Đề</a:t>
            </a:r>
            <a:r>
              <a:rPr lang="en-US" sz="3200" dirty="0" smtClean="0">
                <a:latin typeface="Montserrat Bold" panose="00000800000000000000" pitchFamily="2" charset="0"/>
              </a:rPr>
              <a:t> </a:t>
            </a:r>
            <a:r>
              <a:rPr lang="en-US" sz="3200" dirty="0" err="1" smtClean="0">
                <a:latin typeface="Montserrat Bold" panose="00000800000000000000" pitchFamily="2" charset="0"/>
              </a:rPr>
              <a:t>xuất</a:t>
            </a:r>
            <a:r>
              <a:rPr lang="en-US" sz="3200" dirty="0" smtClean="0">
                <a:latin typeface="Montserrat Bold" panose="00000800000000000000" pitchFamily="2" charset="0"/>
              </a:rPr>
              <a:t> </a:t>
            </a:r>
            <a:r>
              <a:rPr lang="en-US" sz="3200" dirty="0" err="1" smtClean="0">
                <a:latin typeface="Montserrat Bold" panose="00000800000000000000" pitchFamily="2" charset="0"/>
              </a:rPr>
              <a:t>tối</a:t>
            </a:r>
            <a:r>
              <a:rPr lang="en-US" sz="3200" dirty="0" smtClean="0">
                <a:latin typeface="Montserrat Bold" panose="00000800000000000000" pitchFamily="2" charset="0"/>
              </a:rPr>
              <a:t> </a:t>
            </a:r>
            <a:r>
              <a:rPr lang="en-US" sz="3200" dirty="0" err="1" smtClean="0">
                <a:latin typeface="Montserrat Bold" panose="00000800000000000000" pitchFamily="2" charset="0"/>
              </a:rPr>
              <a:t>ưu</a:t>
            </a:r>
            <a:r>
              <a:rPr lang="en-US" sz="3200" dirty="0" smtClean="0">
                <a:latin typeface="Montserrat Bold" panose="00000800000000000000" pitchFamily="2" charset="0"/>
              </a:rPr>
              <a:t> </a:t>
            </a:r>
            <a:r>
              <a:rPr lang="en-US" sz="3200" dirty="0" err="1" smtClean="0">
                <a:latin typeface="Montserrat Bold" panose="00000800000000000000" pitchFamily="2" charset="0"/>
              </a:rPr>
              <a:t>và</a:t>
            </a:r>
            <a:r>
              <a:rPr lang="en-US" sz="3200" dirty="0" smtClean="0">
                <a:latin typeface="Montserrat Bold" panose="00000800000000000000" pitchFamily="2" charset="0"/>
              </a:rPr>
              <a:t> </a:t>
            </a:r>
            <a:r>
              <a:rPr lang="en-US" sz="3200" dirty="0" err="1" smtClean="0">
                <a:latin typeface="Montserrat Bold" panose="00000800000000000000" pitchFamily="2" charset="0"/>
              </a:rPr>
              <a:t>phát</a:t>
            </a:r>
            <a:r>
              <a:rPr lang="en-US" sz="3200" dirty="0" smtClean="0">
                <a:latin typeface="Montserrat Bold" panose="00000800000000000000" pitchFamily="2" charset="0"/>
              </a:rPr>
              <a:t> </a:t>
            </a:r>
            <a:r>
              <a:rPr lang="en-US" sz="3200" dirty="0" err="1" smtClean="0">
                <a:latin typeface="Montserrat Bold" panose="00000800000000000000" pitchFamily="2" charset="0"/>
              </a:rPr>
              <a:t>triển</a:t>
            </a:r>
            <a:endParaRPr lang="en-US" sz="3200" dirty="0">
              <a:latin typeface="Montserrat Bold" panose="00000800000000000000" pitchFamily="2" charset="0"/>
            </a:endParaRPr>
          </a:p>
        </p:txBody>
      </p:sp>
      <p:sp>
        <p:nvSpPr>
          <p:cNvPr id="15" name="TextBox 12"/>
          <p:cNvSpPr txBox="1"/>
          <p:nvPr/>
        </p:nvSpPr>
        <p:spPr>
          <a:xfrm>
            <a:off x="1097243" y="6202896"/>
            <a:ext cx="795793" cy="10367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960"/>
              </a:lnSpc>
              <a:spcBef>
                <a:spcPct val="0"/>
              </a:spcBef>
            </a:pPr>
            <a:r>
              <a:rPr lang="en-US" sz="5400" b="1" dirty="0" smtClean="0">
                <a:solidFill>
                  <a:srgbClr val="C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4</a:t>
            </a:r>
            <a:r>
              <a:rPr lang="en-US" sz="5400" b="1" dirty="0">
                <a:solidFill>
                  <a:srgbClr val="C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.</a:t>
            </a:r>
            <a:endParaRPr lang="en-US" sz="5400" b="1" dirty="0">
              <a:solidFill>
                <a:srgbClr val="C00000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647700"/>
            <a:ext cx="18456596" cy="10543330"/>
          </a:xfrm>
          <a:custGeom>
            <a:avLst/>
            <a:gdLst/>
            <a:ahLst/>
            <a:cxnLst/>
            <a:rect l="l" t="t" r="r" b="b"/>
            <a:pathLst>
              <a:path w="18456596" h="10543330">
                <a:moveTo>
                  <a:pt x="0" y="0"/>
                </a:moveTo>
                <a:lnTo>
                  <a:pt x="18456596" y="0"/>
                </a:lnTo>
                <a:lnTo>
                  <a:pt x="18456596" y="10543330"/>
                </a:lnTo>
                <a:lnTo>
                  <a:pt x="0" y="105433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9993590" y="7353300"/>
            <a:ext cx="7310415" cy="3197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655"/>
              </a:lnSpc>
            </a:pPr>
            <a:r>
              <a:rPr lang="en-US" sz="1896" b="1" i="1" dirty="0" err="1">
                <a:solidFill>
                  <a:srgbClr val="000000"/>
                </a:solidFill>
                <a:latin typeface="Montserrat" panose="00000500000000000000" pitchFamily="2" charset="0"/>
                <a:ea typeface="Montserrat Bold Italics"/>
                <a:cs typeface="Montserrat Bold Italics"/>
                <a:sym typeface="Montserrat Bold Italics"/>
              </a:rPr>
              <a:t>Hình</a:t>
            </a:r>
            <a:r>
              <a:rPr lang="en-US" sz="1896" b="1" i="1" dirty="0">
                <a:solidFill>
                  <a:srgbClr val="000000"/>
                </a:solidFill>
                <a:latin typeface="Montserrat" panose="00000500000000000000" pitchFamily="2" charset="0"/>
                <a:ea typeface="Montserrat Bold Italics"/>
                <a:cs typeface="Montserrat Bold Italics"/>
                <a:sym typeface="Montserrat Bold Italics"/>
              </a:rPr>
              <a:t> </a:t>
            </a:r>
            <a:r>
              <a:rPr lang="en-US" sz="1896" b="1" i="1" dirty="0" smtClean="0">
                <a:solidFill>
                  <a:srgbClr val="000000"/>
                </a:solidFill>
                <a:latin typeface="Montserrat" panose="00000500000000000000" pitchFamily="2" charset="0"/>
                <a:ea typeface="Montserrat Bold Italics"/>
                <a:cs typeface="Montserrat Bold Italics"/>
                <a:sym typeface="Montserrat Bold Italics"/>
              </a:rPr>
              <a:t>1</a:t>
            </a:r>
            <a:r>
              <a:rPr lang="en-US" sz="1896" b="1" i="1" dirty="0">
                <a:solidFill>
                  <a:srgbClr val="000000"/>
                </a:solidFill>
                <a:latin typeface="Montserrat" panose="00000500000000000000" pitchFamily="2" charset="0"/>
                <a:ea typeface="Montserrat Bold Italics"/>
                <a:cs typeface="Montserrat Bold Italics"/>
                <a:sym typeface="Montserrat Bold Italics"/>
              </a:rPr>
              <a:t>. </a:t>
            </a:r>
            <a:r>
              <a:rPr lang="en-US" sz="1896" b="1" i="1" dirty="0" err="1" smtClean="0">
                <a:solidFill>
                  <a:srgbClr val="000000"/>
                </a:solidFill>
                <a:latin typeface="Montserrat" panose="00000500000000000000" pitchFamily="2" charset="0"/>
                <a:ea typeface="Montserrat Bold Italics"/>
                <a:cs typeface="Montserrat Bold Italics"/>
                <a:sym typeface="Montserrat Bold Italics"/>
              </a:rPr>
              <a:t>Sơ</a:t>
            </a:r>
            <a:r>
              <a:rPr lang="en-US" sz="1896" b="1" i="1" dirty="0" smtClean="0">
                <a:solidFill>
                  <a:srgbClr val="000000"/>
                </a:solidFill>
                <a:latin typeface="Montserrat" panose="00000500000000000000" pitchFamily="2" charset="0"/>
                <a:ea typeface="Montserrat Bold Italics"/>
                <a:cs typeface="Montserrat Bold Italics"/>
                <a:sym typeface="Montserrat Bold Italics"/>
              </a:rPr>
              <a:t> </a:t>
            </a:r>
            <a:r>
              <a:rPr lang="en-US" sz="1896" b="1" i="1" dirty="0" err="1" smtClean="0">
                <a:solidFill>
                  <a:srgbClr val="000000"/>
                </a:solidFill>
                <a:latin typeface="Montserrat" panose="00000500000000000000" pitchFamily="2" charset="0"/>
                <a:ea typeface="Montserrat Bold Italics"/>
                <a:cs typeface="Montserrat Bold Italics"/>
                <a:sym typeface="Montserrat Bold Italics"/>
              </a:rPr>
              <a:t>đồ</a:t>
            </a:r>
            <a:r>
              <a:rPr lang="en-US" sz="1896" b="1" i="1" dirty="0" smtClean="0">
                <a:solidFill>
                  <a:srgbClr val="000000"/>
                </a:solidFill>
                <a:latin typeface="Montserrat" panose="00000500000000000000" pitchFamily="2" charset="0"/>
                <a:ea typeface="Montserrat Bold Italics"/>
                <a:cs typeface="Montserrat Bold Italics"/>
                <a:sym typeface="Montserrat Bold Italics"/>
              </a:rPr>
              <a:t> </a:t>
            </a:r>
            <a:r>
              <a:rPr lang="en-US" sz="1896" b="1" i="1" dirty="0" err="1" smtClean="0">
                <a:solidFill>
                  <a:srgbClr val="000000"/>
                </a:solidFill>
                <a:latin typeface="Montserrat" panose="00000500000000000000" pitchFamily="2" charset="0"/>
                <a:ea typeface="Montserrat Bold Italics"/>
                <a:cs typeface="Montserrat Bold Italics"/>
                <a:sym typeface="Montserrat Bold Italics"/>
              </a:rPr>
              <a:t>mạng</a:t>
            </a:r>
            <a:r>
              <a:rPr lang="en-US" sz="1896" b="1" i="1" dirty="0" smtClean="0">
                <a:solidFill>
                  <a:srgbClr val="000000"/>
                </a:solidFill>
                <a:latin typeface="Montserrat" panose="00000500000000000000" pitchFamily="2" charset="0"/>
                <a:ea typeface="Montserrat Bold Italics"/>
                <a:cs typeface="Montserrat Bold Italics"/>
                <a:sym typeface="Montserrat Bold Italics"/>
              </a:rPr>
              <a:t> 5G SA</a:t>
            </a:r>
            <a:endParaRPr lang="en-US" sz="1896" b="1" i="1" dirty="0">
              <a:solidFill>
                <a:srgbClr val="000000"/>
              </a:solidFill>
              <a:latin typeface="Montserrat" panose="00000500000000000000" pitchFamily="2" charset="0"/>
              <a:ea typeface="Montserrat Bold Italics"/>
              <a:cs typeface="Montserrat Bold Italics"/>
              <a:sym typeface="Montserrat Bold Italics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7077357" y="9057162"/>
            <a:ext cx="357469" cy="815608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7238"/>
              </a:lnSpc>
              <a:spcBef>
                <a:spcPct val="0"/>
              </a:spcBef>
            </a:pPr>
            <a:r>
              <a:rPr lang="en-US" sz="3200" dirty="0">
                <a:solidFill>
                  <a:srgbClr val="000000"/>
                </a:solidFill>
                <a:latin typeface="Monument"/>
                <a:ea typeface="Monument"/>
                <a:cs typeface="Monument"/>
                <a:sym typeface="Monument"/>
              </a:rPr>
              <a:t>3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025492" y="131373"/>
            <a:ext cx="16230600" cy="1260117"/>
            <a:chOff x="0" y="636506"/>
            <a:chExt cx="21640800" cy="1680156"/>
          </a:xfrm>
        </p:grpSpPr>
        <p:grpSp>
          <p:nvGrpSpPr>
            <p:cNvPr id="9" name="Group 9"/>
            <p:cNvGrpSpPr/>
            <p:nvPr/>
          </p:nvGrpSpPr>
          <p:grpSpPr>
            <a:xfrm>
              <a:off x="0" y="2253036"/>
              <a:ext cx="21640800" cy="63626"/>
              <a:chOff x="0" y="0"/>
              <a:chExt cx="4274726" cy="12568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4274726" cy="12568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12568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12568"/>
                    </a:lnTo>
                    <a:lnTo>
                      <a:pt x="0" y="12568"/>
                    </a:lnTo>
                    <a:close/>
                  </a:path>
                </a:pathLst>
              </a:custGeom>
              <a:solidFill>
                <a:srgbClr val="AF0000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0" y="-38100"/>
                <a:ext cx="4274726" cy="5066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3" name="TextBox 13"/>
            <p:cNvSpPr txBox="1"/>
            <p:nvPr/>
          </p:nvSpPr>
          <p:spPr>
            <a:xfrm>
              <a:off x="692925" y="636506"/>
              <a:ext cx="19612355" cy="1062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720"/>
                </a:lnSpc>
                <a:spcBef>
                  <a:spcPct val="0"/>
                </a:spcBef>
              </a:pPr>
              <a:r>
                <a:rPr lang="en-US" sz="4000" b="1" dirty="0" err="1" smtClean="0">
                  <a:solidFill>
                    <a:srgbClr val="C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Đặt</a:t>
              </a:r>
              <a:r>
                <a:rPr lang="en-US" sz="4000" b="1" dirty="0" smtClean="0">
                  <a:solidFill>
                    <a:srgbClr val="C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 </a:t>
              </a:r>
              <a:r>
                <a:rPr lang="en-US" sz="4000" b="1" dirty="0" err="1" smtClean="0">
                  <a:solidFill>
                    <a:srgbClr val="C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vấn</a:t>
              </a:r>
              <a:r>
                <a:rPr lang="en-US" sz="4000" b="1" dirty="0" smtClean="0">
                  <a:solidFill>
                    <a:srgbClr val="C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 </a:t>
              </a:r>
              <a:r>
                <a:rPr lang="en-US" sz="4000" b="1" dirty="0" err="1" smtClean="0">
                  <a:solidFill>
                    <a:srgbClr val="C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đề</a:t>
              </a:r>
              <a:endParaRPr lang="en-US" sz="4000" b="1" dirty="0">
                <a:solidFill>
                  <a:srgbClr val="C00000"/>
                </a:solidFill>
                <a:latin typeface="Montserrat Bold"/>
                <a:ea typeface="Montserrat Bold"/>
                <a:cs typeface="Montserrat Bold"/>
                <a:sym typeface="Montserrat Bold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012792" y="233136"/>
            <a:ext cx="51969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rgbClr val="C00000"/>
                </a:solidFill>
                <a:latin typeface="Montserrat Bold" panose="00000800000000000000" pitchFamily="2" charset="0"/>
              </a:rPr>
              <a:t>1.</a:t>
            </a:r>
            <a:endParaRPr lang="en-US" sz="4000" dirty="0">
              <a:solidFill>
                <a:srgbClr val="C00000"/>
              </a:solidFill>
              <a:latin typeface="Montserrat Bold" panose="00000800000000000000" pitchFamily="2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3492" y="1640821"/>
            <a:ext cx="8811855" cy="5317731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762000" y="1968260"/>
            <a:ext cx="8048519" cy="60939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err="1">
                <a:latin typeface="Montserrat" panose="00000500000000000000" pitchFamily="2" charset="0"/>
                <a:ea typeface="Calibri" panose="020F0502020204030204" pitchFamily="34" charset="0"/>
              </a:rPr>
              <a:t>Trong</a:t>
            </a:r>
            <a:r>
              <a:rPr lang="en-US" sz="2000" dirty="0">
                <a:latin typeface="Montserrat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latin typeface="Montserrat" panose="00000500000000000000" pitchFamily="2" charset="0"/>
                <a:ea typeface="Calibri" panose="020F0502020204030204" pitchFamily="34" charset="0"/>
              </a:rPr>
              <a:t>mô</a:t>
            </a:r>
            <a:r>
              <a:rPr lang="en-US" sz="2000" dirty="0">
                <a:latin typeface="Montserrat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latin typeface="Montserrat" panose="00000500000000000000" pitchFamily="2" charset="0"/>
                <a:ea typeface="Calibri" panose="020F0502020204030204" pitchFamily="34" charset="0"/>
              </a:rPr>
              <a:t>hình</a:t>
            </a:r>
            <a:r>
              <a:rPr lang="en-US" sz="2000" dirty="0">
                <a:latin typeface="Montserrat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latin typeface="Montserrat" panose="00000500000000000000" pitchFamily="2" charset="0"/>
                <a:ea typeface="Calibri" panose="020F0502020204030204" pitchFamily="34" charset="0"/>
              </a:rPr>
              <a:t>triển</a:t>
            </a:r>
            <a:r>
              <a:rPr lang="en-US" sz="2000" dirty="0">
                <a:latin typeface="Montserrat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latin typeface="Montserrat" panose="00000500000000000000" pitchFamily="2" charset="0"/>
                <a:ea typeface="Calibri" panose="020F0502020204030204" pitchFamily="34" charset="0"/>
              </a:rPr>
              <a:t>khai</a:t>
            </a:r>
            <a:r>
              <a:rPr lang="en-US" sz="2000" dirty="0">
                <a:latin typeface="Montserrat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latin typeface="Montserrat" panose="00000500000000000000" pitchFamily="2" charset="0"/>
                <a:ea typeface="Calibri" panose="020F0502020204030204" pitchFamily="34" charset="0"/>
              </a:rPr>
              <a:t>thực</a:t>
            </a:r>
            <a:r>
              <a:rPr lang="en-US" sz="2000" dirty="0">
                <a:latin typeface="Montserrat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latin typeface="Montserrat" panose="00000500000000000000" pitchFamily="2" charset="0"/>
                <a:ea typeface="Calibri" panose="020F0502020204030204" pitchFamily="34" charset="0"/>
              </a:rPr>
              <a:t>tế</a:t>
            </a:r>
            <a:r>
              <a:rPr lang="en-US" sz="2000" dirty="0">
                <a:latin typeface="Montserrat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latin typeface="Montserrat" panose="00000500000000000000" pitchFamily="2" charset="0"/>
                <a:ea typeface="Calibri" panose="020F0502020204030204" pitchFamily="34" charset="0"/>
              </a:rPr>
              <a:t>mạng</a:t>
            </a:r>
            <a:r>
              <a:rPr lang="en-US" sz="2000" dirty="0">
                <a:latin typeface="Montserrat" panose="00000500000000000000" pitchFamily="2" charset="0"/>
                <a:ea typeface="Calibri" panose="020F0502020204030204" pitchFamily="34" charset="0"/>
              </a:rPr>
              <a:t> 5G SA. </a:t>
            </a:r>
            <a:r>
              <a:rPr lang="en-US" sz="2000" dirty="0" err="1">
                <a:latin typeface="Montserrat" panose="00000500000000000000" pitchFamily="2" charset="0"/>
                <a:ea typeface="Calibri" panose="020F0502020204030204" pitchFamily="34" charset="0"/>
              </a:rPr>
              <a:t>Một</a:t>
            </a:r>
            <a:r>
              <a:rPr lang="en-US" sz="2000" dirty="0">
                <a:latin typeface="Montserrat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latin typeface="Montserrat" panose="00000500000000000000" pitchFamily="2" charset="0"/>
                <a:ea typeface="Calibri" panose="020F0502020204030204" pitchFamily="34" charset="0"/>
              </a:rPr>
              <a:t>trạm</a:t>
            </a:r>
            <a:r>
              <a:rPr lang="en-US" sz="2000" dirty="0">
                <a:latin typeface="Montserrat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latin typeface="Montserrat" panose="00000500000000000000" pitchFamily="2" charset="0"/>
                <a:ea typeface="Calibri" panose="020F0502020204030204" pitchFamily="34" charset="0"/>
              </a:rPr>
              <a:t>phát</a:t>
            </a:r>
            <a:r>
              <a:rPr lang="en-US" sz="2000" dirty="0">
                <a:latin typeface="Montserrat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latin typeface="Montserrat" panose="00000500000000000000" pitchFamily="2" charset="0"/>
                <a:ea typeface="Calibri" panose="020F0502020204030204" pitchFamily="34" charset="0"/>
              </a:rPr>
              <a:t>sóng</a:t>
            </a:r>
            <a:r>
              <a:rPr lang="en-US" sz="2000" dirty="0">
                <a:latin typeface="Montserrat" panose="00000500000000000000" pitchFamily="2" charset="0"/>
                <a:ea typeface="Calibri" panose="020F0502020204030204" pitchFamily="34" charset="0"/>
              </a:rPr>
              <a:t> 5G </a:t>
            </a:r>
            <a:r>
              <a:rPr lang="en-US" sz="2000" dirty="0" err="1">
                <a:latin typeface="Montserrat" panose="00000500000000000000" pitchFamily="2" charset="0"/>
                <a:ea typeface="Calibri" panose="020F0502020204030204" pitchFamily="34" charset="0"/>
              </a:rPr>
              <a:t>gNodeB</a:t>
            </a:r>
            <a:r>
              <a:rPr lang="en-US" sz="2000" dirty="0">
                <a:latin typeface="Montserrat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latin typeface="Montserrat" panose="00000500000000000000" pitchFamily="2" charset="0"/>
                <a:ea typeface="Calibri" panose="020F0502020204030204" pitchFamily="34" charset="0"/>
              </a:rPr>
              <a:t>có</a:t>
            </a:r>
            <a:r>
              <a:rPr lang="en-US" sz="2000" dirty="0">
                <a:latin typeface="Montserrat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latin typeface="Montserrat" panose="00000500000000000000" pitchFamily="2" charset="0"/>
                <a:ea typeface="Calibri" panose="020F0502020204030204" pitchFamily="34" charset="0"/>
              </a:rPr>
              <a:t>thể</a:t>
            </a:r>
            <a:r>
              <a:rPr lang="en-US" sz="2000" dirty="0">
                <a:latin typeface="Montserrat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latin typeface="Montserrat" panose="00000500000000000000" pitchFamily="2" charset="0"/>
                <a:ea typeface="Calibri" panose="020F0502020204030204" pitchFamily="34" charset="0"/>
              </a:rPr>
              <a:t>được</a:t>
            </a:r>
            <a:r>
              <a:rPr lang="en-US" sz="2000" dirty="0">
                <a:latin typeface="Montserrat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latin typeface="Montserrat" panose="00000500000000000000" pitchFamily="2" charset="0"/>
                <a:ea typeface="Calibri" panose="020F0502020204030204" pitchFamily="34" charset="0"/>
              </a:rPr>
              <a:t>thiết</a:t>
            </a:r>
            <a:r>
              <a:rPr lang="en-US" sz="2000" dirty="0">
                <a:latin typeface="Montserrat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latin typeface="Montserrat" panose="00000500000000000000" pitchFamily="2" charset="0"/>
                <a:ea typeface="Calibri" panose="020F0502020204030204" pitchFamily="34" charset="0"/>
              </a:rPr>
              <a:t>lập</a:t>
            </a:r>
            <a:r>
              <a:rPr lang="en-US" sz="2000" dirty="0">
                <a:latin typeface="Montserrat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latin typeface="Montserrat" panose="00000500000000000000" pitchFamily="2" charset="0"/>
                <a:ea typeface="Calibri" panose="020F0502020204030204" pitchFamily="34" charset="0"/>
              </a:rPr>
              <a:t>kết</a:t>
            </a:r>
            <a:r>
              <a:rPr lang="en-US" sz="2000" dirty="0">
                <a:latin typeface="Montserrat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latin typeface="Montserrat" panose="00000500000000000000" pitchFamily="2" charset="0"/>
                <a:ea typeface="Calibri" panose="020F0502020204030204" pitchFamily="34" charset="0"/>
              </a:rPr>
              <a:t>nối</a:t>
            </a:r>
            <a:r>
              <a:rPr lang="en-US" sz="2000" dirty="0">
                <a:latin typeface="Montserrat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latin typeface="Montserrat" panose="00000500000000000000" pitchFamily="2" charset="0"/>
                <a:ea typeface="Calibri" panose="020F0502020204030204" pitchFamily="34" charset="0"/>
              </a:rPr>
              <a:t>đến</a:t>
            </a:r>
            <a:r>
              <a:rPr lang="en-US" sz="2000" dirty="0">
                <a:latin typeface="Montserrat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latin typeface="Montserrat" panose="00000500000000000000" pitchFamily="2" charset="0"/>
                <a:ea typeface="Calibri" panose="020F0502020204030204" pitchFamily="34" charset="0"/>
              </a:rPr>
              <a:t>nhiều</a:t>
            </a:r>
            <a:r>
              <a:rPr lang="en-US" sz="2000" dirty="0">
                <a:latin typeface="Montserrat" panose="00000500000000000000" pitchFamily="2" charset="0"/>
                <a:ea typeface="Calibri" panose="020F0502020204030204" pitchFamily="34" charset="0"/>
              </a:rPr>
              <a:t> AMF. </a:t>
            </a:r>
            <a:r>
              <a:rPr lang="en-US" sz="2000" dirty="0" err="1">
                <a:latin typeface="Montserrat" panose="00000500000000000000" pitchFamily="2" charset="0"/>
                <a:ea typeface="Calibri" panose="020F0502020204030204" pitchFamily="34" charset="0"/>
              </a:rPr>
              <a:t>Vì</a:t>
            </a:r>
            <a:r>
              <a:rPr lang="en-US" sz="2000" dirty="0">
                <a:latin typeface="Montserrat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latin typeface="Montserrat" panose="00000500000000000000" pitchFamily="2" charset="0"/>
                <a:ea typeface="Calibri" panose="020F0502020204030204" pitchFamily="34" charset="0"/>
              </a:rPr>
              <a:t>vậy</a:t>
            </a:r>
            <a:r>
              <a:rPr lang="en-US" sz="2000" dirty="0">
                <a:latin typeface="Montserrat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latin typeface="Montserrat" panose="00000500000000000000" pitchFamily="2" charset="0"/>
                <a:ea typeface="Calibri" panose="020F0502020204030204" pitchFamily="34" charset="0"/>
              </a:rPr>
              <a:t>việc</a:t>
            </a:r>
            <a:r>
              <a:rPr lang="en-US" sz="2000" dirty="0">
                <a:latin typeface="Montserrat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latin typeface="Montserrat" panose="00000500000000000000" pitchFamily="2" charset="0"/>
                <a:ea typeface="Calibri" panose="020F0502020204030204" pitchFamily="34" charset="0"/>
              </a:rPr>
              <a:t>cân</a:t>
            </a:r>
            <a:r>
              <a:rPr lang="en-US" sz="2000" dirty="0">
                <a:latin typeface="Montserrat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latin typeface="Montserrat" panose="00000500000000000000" pitchFamily="2" charset="0"/>
                <a:ea typeface="Calibri" panose="020F0502020204030204" pitchFamily="34" charset="0"/>
              </a:rPr>
              <a:t>bằng</a:t>
            </a:r>
            <a:r>
              <a:rPr lang="en-US" sz="2000" dirty="0">
                <a:latin typeface="Montserrat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latin typeface="Montserrat" panose="00000500000000000000" pitchFamily="2" charset="0"/>
                <a:ea typeface="Calibri" panose="020F0502020204030204" pitchFamily="34" charset="0"/>
              </a:rPr>
              <a:t>tải</a:t>
            </a:r>
            <a:r>
              <a:rPr lang="en-US" sz="2000" dirty="0">
                <a:latin typeface="Montserrat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latin typeface="Montserrat" panose="00000500000000000000" pitchFamily="2" charset="0"/>
                <a:ea typeface="Calibri" panose="020F0502020204030204" pitchFamily="34" charset="0"/>
              </a:rPr>
              <a:t>tại</a:t>
            </a:r>
            <a:r>
              <a:rPr lang="en-US" sz="2000" dirty="0">
                <a:latin typeface="Montserrat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latin typeface="Montserrat" panose="00000500000000000000" pitchFamily="2" charset="0"/>
                <a:ea typeface="Calibri" panose="020F0502020204030204" pitchFamily="34" charset="0"/>
              </a:rPr>
              <a:t>gNodeB</a:t>
            </a:r>
            <a:r>
              <a:rPr lang="en-US" sz="2000" dirty="0">
                <a:latin typeface="Montserrat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latin typeface="Montserrat" panose="00000500000000000000" pitchFamily="2" charset="0"/>
                <a:ea typeface="Calibri" panose="020F0502020204030204" pitchFamily="34" charset="0"/>
              </a:rPr>
              <a:t>là</a:t>
            </a:r>
            <a:r>
              <a:rPr lang="en-US" sz="2000" dirty="0">
                <a:latin typeface="Montserrat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latin typeface="Montserrat" panose="00000500000000000000" pitchFamily="2" charset="0"/>
                <a:ea typeface="Calibri" panose="020F0502020204030204" pitchFamily="34" charset="0"/>
              </a:rPr>
              <a:t>một</a:t>
            </a:r>
            <a:r>
              <a:rPr lang="en-US" sz="2000" dirty="0">
                <a:latin typeface="Montserrat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latin typeface="Montserrat" panose="00000500000000000000" pitchFamily="2" charset="0"/>
                <a:ea typeface="Calibri" panose="020F0502020204030204" pitchFamily="34" charset="0"/>
              </a:rPr>
              <a:t>vấn</a:t>
            </a:r>
            <a:r>
              <a:rPr lang="en-US" sz="2000" dirty="0">
                <a:latin typeface="Montserrat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latin typeface="Montserrat" panose="00000500000000000000" pitchFamily="2" charset="0"/>
                <a:ea typeface="Calibri" panose="020F0502020204030204" pitchFamily="34" charset="0"/>
              </a:rPr>
              <a:t>đề</a:t>
            </a:r>
            <a:r>
              <a:rPr lang="en-US" sz="2000" dirty="0">
                <a:latin typeface="Montserrat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latin typeface="Montserrat" panose="00000500000000000000" pitchFamily="2" charset="0"/>
                <a:ea typeface="Calibri" panose="020F0502020204030204" pitchFamily="34" charset="0"/>
              </a:rPr>
              <a:t>khá</a:t>
            </a:r>
            <a:r>
              <a:rPr lang="en-US" sz="2000" dirty="0">
                <a:latin typeface="Montserrat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latin typeface="Montserrat" panose="00000500000000000000" pitchFamily="2" charset="0"/>
                <a:ea typeface="Calibri" panose="020F0502020204030204" pitchFamily="34" charset="0"/>
              </a:rPr>
              <a:t>quan</a:t>
            </a:r>
            <a:r>
              <a:rPr lang="en-US" sz="2000" dirty="0">
                <a:latin typeface="Montserrat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latin typeface="Montserrat" panose="00000500000000000000" pitchFamily="2" charset="0"/>
                <a:ea typeface="Calibri" panose="020F0502020204030204" pitchFamily="34" charset="0"/>
              </a:rPr>
              <a:t>trọng</a:t>
            </a:r>
            <a:r>
              <a:rPr lang="en-US" sz="2000" dirty="0">
                <a:latin typeface="Montserrat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latin typeface="Montserrat" panose="00000500000000000000" pitchFamily="2" charset="0"/>
                <a:ea typeface="Calibri" panose="020F0502020204030204" pitchFamily="34" charset="0"/>
              </a:rPr>
              <a:t>để</a:t>
            </a:r>
            <a:r>
              <a:rPr lang="en-US" sz="2000" dirty="0">
                <a:latin typeface="Montserrat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latin typeface="Montserrat" panose="00000500000000000000" pitchFamily="2" charset="0"/>
                <a:ea typeface="Calibri" panose="020F0502020204030204" pitchFamily="34" charset="0"/>
              </a:rPr>
              <a:t>đảm</a:t>
            </a:r>
            <a:r>
              <a:rPr lang="en-US" sz="2000" dirty="0">
                <a:latin typeface="Montserrat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latin typeface="Montserrat" panose="00000500000000000000" pitchFamily="2" charset="0"/>
                <a:ea typeface="Calibri" panose="020F0502020204030204" pitchFamily="34" charset="0"/>
              </a:rPr>
              <a:t>bảo</a:t>
            </a:r>
            <a:r>
              <a:rPr lang="en-US" sz="2000" dirty="0">
                <a:latin typeface="Montserrat" panose="00000500000000000000" pitchFamily="2" charset="0"/>
                <a:ea typeface="Calibri" panose="020F0502020204030204" pitchFamily="34" charset="0"/>
              </a:rPr>
              <a:t> UE </a:t>
            </a:r>
            <a:r>
              <a:rPr lang="en-US" sz="2000" dirty="0" err="1">
                <a:latin typeface="Montserrat" panose="00000500000000000000" pitchFamily="2" charset="0"/>
                <a:ea typeface="Calibri" panose="020F0502020204030204" pitchFamily="34" charset="0"/>
              </a:rPr>
              <a:t>sẽ</a:t>
            </a:r>
            <a:r>
              <a:rPr lang="en-US" sz="2000" dirty="0">
                <a:latin typeface="Montserrat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latin typeface="Montserrat" panose="00000500000000000000" pitchFamily="2" charset="0"/>
                <a:ea typeface="Calibri" panose="020F0502020204030204" pitchFamily="34" charset="0"/>
              </a:rPr>
              <a:t>được</a:t>
            </a:r>
            <a:r>
              <a:rPr lang="en-US" sz="2000" dirty="0">
                <a:latin typeface="Montserrat" panose="00000500000000000000" pitchFamily="2" charset="0"/>
                <a:ea typeface="Calibri" panose="020F0502020204030204" pitchFamily="34" charset="0"/>
              </a:rPr>
              <a:t> chia </a:t>
            </a:r>
            <a:r>
              <a:rPr lang="en-US" sz="2000" dirty="0" err="1">
                <a:latin typeface="Montserrat" panose="00000500000000000000" pitchFamily="2" charset="0"/>
                <a:ea typeface="Calibri" panose="020F0502020204030204" pitchFamily="34" charset="0"/>
              </a:rPr>
              <a:t>tải</a:t>
            </a:r>
            <a:r>
              <a:rPr lang="en-US" sz="2000" dirty="0">
                <a:latin typeface="Montserrat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latin typeface="Montserrat" panose="00000500000000000000" pitchFamily="2" charset="0"/>
                <a:ea typeface="Calibri" panose="020F0502020204030204" pitchFamily="34" charset="0"/>
              </a:rPr>
              <a:t>đều</a:t>
            </a:r>
            <a:r>
              <a:rPr lang="en-US" sz="2000" dirty="0">
                <a:latin typeface="Montserrat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latin typeface="Montserrat" panose="00000500000000000000" pitchFamily="2" charset="0"/>
                <a:ea typeface="Calibri" panose="020F0502020204030204" pitchFamily="34" charset="0"/>
              </a:rPr>
              <a:t>cho</a:t>
            </a:r>
            <a:r>
              <a:rPr lang="en-US" sz="2000" dirty="0">
                <a:latin typeface="Montserrat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latin typeface="Montserrat" panose="00000500000000000000" pitchFamily="2" charset="0"/>
                <a:ea typeface="Calibri" panose="020F0502020204030204" pitchFamily="34" charset="0"/>
              </a:rPr>
              <a:t>các</a:t>
            </a:r>
            <a:r>
              <a:rPr lang="en-US" sz="2000" dirty="0">
                <a:latin typeface="Montserrat" panose="00000500000000000000" pitchFamily="2" charset="0"/>
                <a:ea typeface="Calibri" panose="020F0502020204030204" pitchFamily="34" charset="0"/>
              </a:rPr>
              <a:t> AMF </a:t>
            </a:r>
            <a:r>
              <a:rPr lang="en-US" sz="2000" dirty="0" err="1">
                <a:latin typeface="Montserrat" panose="00000500000000000000" pitchFamily="2" charset="0"/>
                <a:ea typeface="Calibri" panose="020F0502020204030204" pitchFamily="34" charset="0"/>
              </a:rPr>
              <a:t>phụ</a:t>
            </a:r>
            <a:r>
              <a:rPr lang="en-US" sz="2000" dirty="0">
                <a:latin typeface="Montserrat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latin typeface="Montserrat" panose="00000500000000000000" pitchFamily="2" charset="0"/>
                <a:ea typeface="Calibri" panose="020F0502020204030204" pitchFamily="34" charset="0"/>
              </a:rPr>
              <a:t>thuộc</a:t>
            </a:r>
            <a:r>
              <a:rPr lang="en-US" sz="2000" dirty="0">
                <a:latin typeface="Montserrat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latin typeface="Montserrat" panose="00000500000000000000" pitchFamily="2" charset="0"/>
                <a:ea typeface="Calibri" panose="020F0502020204030204" pitchFamily="34" charset="0"/>
              </a:rPr>
              <a:t>vào</a:t>
            </a:r>
            <a:r>
              <a:rPr lang="en-US" sz="2000" dirty="0">
                <a:latin typeface="Montserrat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latin typeface="Montserrat" panose="00000500000000000000" pitchFamily="2" charset="0"/>
                <a:ea typeface="Calibri" panose="020F0502020204030204" pitchFamily="34" charset="0"/>
              </a:rPr>
              <a:t>khả</a:t>
            </a:r>
            <a:r>
              <a:rPr lang="en-US" sz="2000" dirty="0">
                <a:latin typeface="Montserrat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latin typeface="Montserrat" panose="00000500000000000000" pitchFamily="2" charset="0"/>
                <a:ea typeface="Calibri" panose="020F0502020204030204" pitchFamily="34" charset="0"/>
              </a:rPr>
              <a:t>năng</a:t>
            </a:r>
            <a:r>
              <a:rPr lang="en-US" sz="2000" dirty="0">
                <a:latin typeface="Montserrat" panose="00000500000000000000" pitchFamily="2" charset="0"/>
                <a:ea typeface="Calibri" panose="020F0502020204030204" pitchFamily="34" charset="0"/>
              </a:rPr>
              <a:t> AMF </a:t>
            </a:r>
            <a:r>
              <a:rPr lang="en-US" sz="2000" dirty="0" err="1">
                <a:latin typeface="Montserrat" panose="00000500000000000000" pitchFamily="2" charset="0"/>
                <a:ea typeface="Calibri" panose="020F0502020204030204" pitchFamily="34" charset="0"/>
              </a:rPr>
              <a:t>hỗ</a:t>
            </a:r>
            <a:r>
              <a:rPr lang="en-US" sz="2000" dirty="0">
                <a:latin typeface="Montserrat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latin typeface="Montserrat" panose="00000500000000000000" pitchFamily="2" charset="0"/>
                <a:ea typeface="Calibri" panose="020F0502020204030204" pitchFamily="34" charset="0"/>
              </a:rPr>
              <a:t>trợ</a:t>
            </a:r>
            <a:r>
              <a:rPr lang="en-US" sz="2000" dirty="0">
                <a:latin typeface="Montserrat" panose="00000500000000000000" pitchFamily="2" charset="0"/>
                <a:ea typeface="Calibri" panose="020F0502020204030204" pitchFamily="34" charset="0"/>
              </a:rPr>
              <a:t> (Capacity weight</a:t>
            </a:r>
            <a:r>
              <a:rPr lang="en-US" sz="2000" dirty="0" smtClean="0">
                <a:latin typeface="Montserrat" panose="00000500000000000000" pitchFamily="2" charset="0"/>
                <a:ea typeface="Calibri" panose="020F0502020204030204" pitchFamily="34" charset="0"/>
              </a:rPr>
              <a:t>).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err="1" smtClean="0">
                <a:latin typeface="Montserrat" panose="00000500000000000000" pitchFamily="2" charset="0"/>
                <a:ea typeface="Calibri" panose="020F0502020204030204" pitchFamily="34" charset="0"/>
              </a:rPr>
              <a:t>Mục</a:t>
            </a:r>
            <a:r>
              <a:rPr lang="en-US" sz="2000" dirty="0" smtClean="0">
                <a:latin typeface="Montserrat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2000" dirty="0" err="1" smtClean="0">
                <a:latin typeface="Montserrat" panose="00000500000000000000" pitchFamily="2" charset="0"/>
                <a:ea typeface="Calibri" panose="020F0502020204030204" pitchFamily="34" charset="0"/>
              </a:rPr>
              <a:t>tiêu</a:t>
            </a:r>
            <a:r>
              <a:rPr lang="en-US" sz="2000" dirty="0" smtClean="0">
                <a:latin typeface="Montserrat" panose="00000500000000000000" pitchFamily="2" charset="0"/>
                <a:ea typeface="Calibri" panose="020F0502020204030204" pitchFamily="34" charset="0"/>
              </a:rPr>
              <a:t>:</a:t>
            </a:r>
          </a:p>
          <a:p>
            <a:pPr marL="800100" lvl="1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dirty="0" err="1">
                <a:latin typeface="Montserrat" panose="00000500000000000000" pitchFamily="2" charset="0"/>
              </a:rPr>
              <a:t>Mô</a:t>
            </a:r>
            <a:r>
              <a:rPr lang="en-US" sz="2000" dirty="0">
                <a:latin typeface="Montserrat" panose="00000500000000000000" pitchFamily="2" charset="0"/>
              </a:rPr>
              <a:t> </a:t>
            </a:r>
            <a:r>
              <a:rPr lang="en-US" sz="2000" dirty="0" err="1">
                <a:latin typeface="Montserrat" panose="00000500000000000000" pitchFamily="2" charset="0"/>
              </a:rPr>
              <a:t>phỏng</a:t>
            </a:r>
            <a:r>
              <a:rPr lang="en-US" sz="2000" dirty="0">
                <a:latin typeface="Montserrat" panose="00000500000000000000" pitchFamily="2" charset="0"/>
              </a:rPr>
              <a:t> </a:t>
            </a:r>
            <a:r>
              <a:rPr lang="en-US" sz="2000" dirty="0" err="1">
                <a:latin typeface="Montserrat" panose="00000500000000000000" pitchFamily="2" charset="0"/>
              </a:rPr>
              <a:t>hệ</a:t>
            </a:r>
            <a:r>
              <a:rPr lang="en-US" sz="2000" dirty="0">
                <a:latin typeface="Montserrat" panose="00000500000000000000" pitchFamily="2" charset="0"/>
              </a:rPr>
              <a:t> </a:t>
            </a:r>
            <a:r>
              <a:rPr lang="en-US" sz="2000" dirty="0" err="1">
                <a:latin typeface="Montserrat" panose="00000500000000000000" pitchFamily="2" charset="0"/>
              </a:rPr>
              <a:t>thống</a:t>
            </a:r>
            <a:r>
              <a:rPr lang="en-US" sz="2000" dirty="0">
                <a:latin typeface="Montserrat" panose="00000500000000000000" pitchFamily="2" charset="0"/>
              </a:rPr>
              <a:t> </a:t>
            </a:r>
            <a:r>
              <a:rPr lang="en-US" sz="2000" dirty="0" err="1">
                <a:latin typeface="Montserrat" panose="00000500000000000000" pitchFamily="2" charset="0"/>
              </a:rPr>
              <a:t>với</a:t>
            </a:r>
            <a:r>
              <a:rPr lang="en-US" sz="2000" dirty="0">
                <a:latin typeface="Montserrat" panose="00000500000000000000" pitchFamily="2" charset="0"/>
              </a:rPr>
              <a:t> 200 UE, 1 </a:t>
            </a:r>
            <a:r>
              <a:rPr lang="en-US" sz="2000" dirty="0" err="1">
                <a:latin typeface="Montserrat" panose="00000500000000000000" pitchFamily="2" charset="0"/>
              </a:rPr>
              <a:t>gNodeB</a:t>
            </a:r>
            <a:r>
              <a:rPr lang="en-US" sz="2000" dirty="0">
                <a:latin typeface="Montserrat" panose="00000500000000000000" pitchFamily="2" charset="0"/>
              </a:rPr>
              <a:t>, 5 AMF.</a:t>
            </a:r>
          </a:p>
          <a:p>
            <a:pPr marL="800100" lvl="1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dirty="0" err="1" smtClean="0">
                <a:latin typeface="Montserrat" panose="00000500000000000000" pitchFamily="2" charset="0"/>
              </a:rPr>
              <a:t>Áp</a:t>
            </a:r>
            <a:r>
              <a:rPr lang="en-US" sz="2000" dirty="0" smtClean="0">
                <a:latin typeface="Montserrat" panose="00000500000000000000" pitchFamily="2" charset="0"/>
              </a:rPr>
              <a:t> </a:t>
            </a:r>
            <a:r>
              <a:rPr lang="en-US" sz="2000" dirty="0" err="1" smtClean="0">
                <a:latin typeface="Montserrat" panose="00000500000000000000" pitchFamily="2" charset="0"/>
              </a:rPr>
              <a:t>dụng</a:t>
            </a:r>
            <a:r>
              <a:rPr lang="en-US" sz="2000" dirty="0" smtClean="0">
                <a:latin typeface="Montserrat" panose="00000500000000000000" pitchFamily="2" charset="0"/>
              </a:rPr>
              <a:t> </a:t>
            </a:r>
            <a:r>
              <a:rPr lang="en-US" sz="2000" dirty="0" err="1" smtClean="0">
                <a:latin typeface="Montserrat" panose="00000500000000000000" pitchFamily="2" charset="0"/>
              </a:rPr>
              <a:t>thuật</a:t>
            </a:r>
            <a:r>
              <a:rPr lang="en-US" sz="2000" dirty="0" smtClean="0">
                <a:latin typeface="Montserrat" panose="00000500000000000000" pitchFamily="2" charset="0"/>
              </a:rPr>
              <a:t> </a:t>
            </a:r>
            <a:r>
              <a:rPr lang="en-US" sz="2000" dirty="0" err="1" smtClean="0">
                <a:latin typeface="Montserrat" panose="00000500000000000000" pitchFamily="2" charset="0"/>
              </a:rPr>
              <a:t>toán</a:t>
            </a:r>
            <a:r>
              <a:rPr lang="en-US" sz="2000" dirty="0" smtClean="0">
                <a:latin typeface="Montserrat" panose="00000500000000000000" pitchFamily="2" charset="0"/>
              </a:rPr>
              <a:t> </a:t>
            </a:r>
            <a:r>
              <a:rPr lang="en-US" sz="2000" dirty="0" err="1" smtClean="0">
                <a:latin typeface="Montserrat" panose="00000500000000000000" pitchFamily="2" charset="0"/>
              </a:rPr>
              <a:t>cân</a:t>
            </a:r>
            <a:r>
              <a:rPr lang="en-US" sz="2000" dirty="0" smtClean="0">
                <a:latin typeface="Montserrat" panose="00000500000000000000" pitchFamily="2" charset="0"/>
              </a:rPr>
              <a:t> </a:t>
            </a:r>
            <a:r>
              <a:rPr lang="en-US" sz="2000" dirty="0" err="1" smtClean="0">
                <a:latin typeface="Montserrat" panose="00000500000000000000" pitchFamily="2" charset="0"/>
              </a:rPr>
              <a:t>bằng</a:t>
            </a:r>
            <a:r>
              <a:rPr lang="en-US" sz="2000" dirty="0" smtClean="0">
                <a:latin typeface="Montserrat" panose="00000500000000000000" pitchFamily="2" charset="0"/>
              </a:rPr>
              <a:t> </a:t>
            </a:r>
            <a:r>
              <a:rPr lang="en-US" sz="2000" dirty="0" err="1" smtClean="0">
                <a:latin typeface="Montserrat" panose="00000500000000000000" pitchFamily="2" charset="0"/>
              </a:rPr>
              <a:t>tải</a:t>
            </a:r>
            <a:r>
              <a:rPr lang="en-US" sz="2000" dirty="0" smtClean="0">
                <a:latin typeface="Montserrat" panose="00000500000000000000" pitchFamily="2" charset="0"/>
              </a:rPr>
              <a:t> Smooth Weight Round Robin </a:t>
            </a:r>
            <a:r>
              <a:rPr lang="en-US" sz="2000" dirty="0" err="1" smtClean="0">
                <a:latin typeface="Montserrat" panose="00000500000000000000" pitchFamily="2" charset="0"/>
              </a:rPr>
              <a:t>để</a:t>
            </a:r>
            <a:r>
              <a:rPr lang="en-US" sz="2000" dirty="0" smtClean="0">
                <a:latin typeface="Montserrat" panose="00000500000000000000" pitchFamily="2" charset="0"/>
              </a:rPr>
              <a:t> </a:t>
            </a:r>
            <a:r>
              <a:rPr lang="en-US" sz="2000" dirty="0" err="1" smtClean="0">
                <a:latin typeface="Montserrat" panose="00000500000000000000" pitchFamily="2" charset="0"/>
              </a:rPr>
              <a:t>phân</a:t>
            </a:r>
            <a:r>
              <a:rPr lang="en-US" sz="2000" dirty="0" smtClean="0">
                <a:latin typeface="Montserrat" panose="00000500000000000000" pitchFamily="2" charset="0"/>
              </a:rPr>
              <a:t> </a:t>
            </a:r>
            <a:r>
              <a:rPr lang="en-US" sz="2000" dirty="0" err="1" smtClean="0">
                <a:latin typeface="Montserrat" panose="00000500000000000000" pitchFamily="2" charset="0"/>
              </a:rPr>
              <a:t>bổ</a:t>
            </a:r>
            <a:r>
              <a:rPr lang="en-US" sz="2000" dirty="0" smtClean="0">
                <a:latin typeface="Montserrat" panose="00000500000000000000" pitchFamily="2" charset="0"/>
              </a:rPr>
              <a:t> UE.</a:t>
            </a:r>
          </a:p>
          <a:p>
            <a:pPr marL="800100" lvl="1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dirty="0" err="1">
                <a:latin typeface="Montserrat" panose="00000500000000000000" pitchFamily="2" charset="0"/>
              </a:rPr>
              <a:t>Thống</a:t>
            </a:r>
            <a:r>
              <a:rPr lang="en-US" sz="2000" dirty="0">
                <a:latin typeface="Montserrat" panose="00000500000000000000" pitchFamily="2" charset="0"/>
              </a:rPr>
              <a:t> </a:t>
            </a:r>
            <a:r>
              <a:rPr lang="en-US" sz="2000" dirty="0" err="1">
                <a:latin typeface="Montserrat" panose="00000500000000000000" pitchFamily="2" charset="0"/>
              </a:rPr>
              <a:t>kê</a:t>
            </a:r>
            <a:r>
              <a:rPr lang="en-US" sz="2000" dirty="0">
                <a:latin typeface="Montserrat" panose="00000500000000000000" pitchFamily="2" charset="0"/>
              </a:rPr>
              <a:t> </a:t>
            </a:r>
            <a:r>
              <a:rPr lang="en-US" sz="2000" dirty="0" err="1">
                <a:latin typeface="Montserrat" panose="00000500000000000000" pitchFamily="2" charset="0"/>
              </a:rPr>
              <a:t>tỷ</a:t>
            </a:r>
            <a:r>
              <a:rPr lang="en-US" sz="2000" dirty="0">
                <a:latin typeface="Montserrat" panose="00000500000000000000" pitchFamily="2" charset="0"/>
              </a:rPr>
              <a:t> </a:t>
            </a:r>
            <a:r>
              <a:rPr lang="en-US" sz="2000" dirty="0" err="1">
                <a:latin typeface="Montserrat" panose="00000500000000000000" pitchFamily="2" charset="0"/>
              </a:rPr>
              <a:t>lệ</a:t>
            </a:r>
            <a:r>
              <a:rPr lang="en-US" sz="2000" dirty="0">
                <a:latin typeface="Montserrat" panose="00000500000000000000" pitchFamily="2" charset="0"/>
              </a:rPr>
              <a:t> </a:t>
            </a:r>
            <a:r>
              <a:rPr lang="en-US" sz="2000" dirty="0" err="1">
                <a:latin typeface="Montserrat" panose="00000500000000000000" pitchFamily="2" charset="0"/>
              </a:rPr>
              <a:t>phân</a:t>
            </a:r>
            <a:r>
              <a:rPr lang="en-US" sz="2000" dirty="0">
                <a:latin typeface="Montserrat" panose="00000500000000000000" pitchFamily="2" charset="0"/>
              </a:rPr>
              <a:t> </a:t>
            </a:r>
            <a:r>
              <a:rPr lang="en-US" sz="2000" dirty="0" err="1">
                <a:latin typeface="Montserrat" panose="00000500000000000000" pitchFamily="2" charset="0"/>
              </a:rPr>
              <a:t>bổ</a:t>
            </a:r>
            <a:r>
              <a:rPr lang="en-US" sz="2000" dirty="0">
                <a:latin typeface="Montserrat" panose="00000500000000000000" pitchFamily="2" charset="0"/>
              </a:rPr>
              <a:t> UE </a:t>
            </a:r>
            <a:r>
              <a:rPr lang="en-US" sz="2000" dirty="0" err="1">
                <a:latin typeface="Montserrat" panose="00000500000000000000" pitchFamily="2" charset="0"/>
              </a:rPr>
              <a:t>trên</a:t>
            </a:r>
            <a:r>
              <a:rPr lang="en-US" sz="2000" dirty="0">
                <a:latin typeface="Montserrat" panose="00000500000000000000" pitchFamily="2" charset="0"/>
              </a:rPr>
              <a:t> </a:t>
            </a:r>
            <a:r>
              <a:rPr lang="en-US" sz="2000" dirty="0" err="1">
                <a:latin typeface="Montserrat" panose="00000500000000000000" pitchFamily="2" charset="0"/>
              </a:rPr>
              <a:t>các</a:t>
            </a:r>
            <a:r>
              <a:rPr lang="en-US" sz="2000" dirty="0">
                <a:latin typeface="Montserrat" panose="00000500000000000000" pitchFamily="2" charset="0"/>
              </a:rPr>
              <a:t> AMF, </a:t>
            </a:r>
            <a:r>
              <a:rPr lang="en-US" sz="2000" dirty="0" err="1">
                <a:latin typeface="Montserrat" panose="00000500000000000000" pitchFamily="2" charset="0"/>
              </a:rPr>
              <a:t>đánh</a:t>
            </a:r>
            <a:r>
              <a:rPr lang="en-US" sz="2000" dirty="0">
                <a:latin typeface="Montserrat" panose="00000500000000000000" pitchFamily="2" charset="0"/>
              </a:rPr>
              <a:t> </a:t>
            </a:r>
            <a:r>
              <a:rPr lang="en-US" sz="2000" dirty="0" err="1">
                <a:latin typeface="Montserrat" panose="00000500000000000000" pitchFamily="2" charset="0"/>
              </a:rPr>
              <a:t>giá</a:t>
            </a:r>
            <a:r>
              <a:rPr lang="en-US" sz="2000" dirty="0">
                <a:latin typeface="Montserrat" panose="00000500000000000000" pitchFamily="2" charset="0"/>
              </a:rPr>
              <a:t> </a:t>
            </a:r>
            <a:r>
              <a:rPr lang="en-US" sz="2000" dirty="0" err="1">
                <a:latin typeface="Montserrat" panose="00000500000000000000" pitchFamily="2" charset="0"/>
              </a:rPr>
              <a:t>hiệu</a:t>
            </a:r>
            <a:r>
              <a:rPr lang="en-US" sz="2000" dirty="0">
                <a:latin typeface="Montserrat" panose="00000500000000000000" pitchFamily="2" charset="0"/>
              </a:rPr>
              <a:t> </a:t>
            </a:r>
            <a:r>
              <a:rPr lang="en-US" sz="2000" dirty="0" err="1">
                <a:latin typeface="Montserrat" panose="00000500000000000000" pitchFamily="2" charset="0"/>
              </a:rPr>
              <a:t>quả</a:t>
            </a:r>
            <a:r>
              <a:rPr lang="en-US" sz="2000" dirty="0">
                <a:latin typeface="Montserrat" panose="00000500000000000000" pitchFamily="2" charset="0"/>
              </a:rPr>
              <a:t> </a:t>
            </a:r>
            <a:r>
              <a:rPr lang="en-US" sz="2000" dirty="0" err="1">
                <a:latin typeface="Montserrat" panose="00000500000000000000" pitchFamily="2" charset="0"/>
              </a:rPr>
              <a:t>cân</a:t>
            </a:r>
            <a:r>
              <a:rPr lang="en-US" sz="2000" dirty="0">
                <a:latin typeface="Montserrat" panose="00000500000000000000" pitchFamily="2" charset="0"/>
              </a:rPr>
              <a:t> </a:t>
            </a:r>
            <a:r>
              <a:rPr lang="en-US" sz="2000" dirty="0" err="1">
                <a:latin typeface="Montserrat" panose="00000500000000000000" pitchFamily="2" charset="0"/>
              </a:rPr>
              <a:t>bằng</a:t>
            </a:r>
            <a:r>
              <a:rPr lang="en-US" sz="2000" dirty="0">
                <a:latin typeface="Montserrat" panose="00000500000000000000" pitchFamily="2" charset="0"/>
              </a:rPr>
              <a:t> </a:t>
            </a:r>
            <a:r>
              <a:rPr lang="en-US" sz="2000" dirty="0" err="1">
                <a:latin typeface="Montserrat" panose="00000500000000000000" pitchFamily="2" charset="0"/>
              </a:rPr>
              <a:t>tải</a:t>
            </a:r>
            <a:r>
              <a:rPr lang="en-US" sz="2000" dirty="0">
                <a:latin typeface="Montserrat" panose="00000500000000000000" pitchFamily="2" charset="0"/>
              </a:rPr>
              <a:t>.</a:t>
            </a:r>
          </a:p>
          <a:p>
            <a:pPr lvl="1">
              <a:lnSpc>
                <a:spcPct val="150000"/>
              </a:lnSpc>
            </a:pPr>
            <a:endParaRPr lang="en-US" sz="2000" dirty="0">
              <a:latin typeface="Montserrat" panose="00000500000000000000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68596" y="-22860"/>
            <a:ext cx="18456596" cy="10543330"/>
          </a:xfrm>
          <a:custGeom>
            <a:avLst/>
            <a:gdLst/>
            <a:ahLst/>
            <a:cxnLst/>
            <a:rect l="l" t="t" r="r" b="b"/>
            <a:pathLst>
              <a:path w="18456596" h="10543330">
                <a:moveTo>
                  <a:pt x="0" y="0"/>
                </a:moveTo>
                <a:lnTo>
                  <a:pt x="18456596" y="0"/>
                </a:lnTo>
                <a:lnTo>
                  <a:pt x="18456596" y="10543330"/>
                </a:lnTo>
                <a:lnTo>
                  <a:pt x="0" y="105433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7099549" y="9092410"/>
            <a:ext cx="373500" cy="815608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7238"/>
              </a:lnSpc>
              <a:spcBef>
                <a:spcPct val="0"/>
              </a:spcBef>
            </a:pPr>
            <a:r>
              <a:rPr lang="en-US" sz="3200" dirty="0">
                <a:solidFill>
                  <a:srgbClr val="000000"/>
                </a:solidFill>
                <a:latin typeface="Monument"/>
                <a:ea typeface="Monument"/>
                <a:cs typeface="Monument"/>
                <a:sym typeface="Monument"/>
              </a:rPr>
              <a:t>4</a:t>
            </a:r>
            <a:endParaRPr lang="en-US" sz="3200" dirty="0">
              <a:solidFill>
                <a:srgbClr val="000000"/>
              </a:solidFill>
              <a:latin typeface="Monument"/>
              <a:ea typeface="Monument"/>
              <a:cs typeface="Monument"/>
              <a:sym typeface="Monument"/>
            </a:endParaRPr>
          </a:p>
        </p:txBody>
      </p:sp>
      <p:grpSp>
        <p:nvGrpSpPr>
          <p:cNvPr id="8" name="Group 8"/>
          <p:cNvGrpSpPr/>
          <p:nvPr/>
        </p:nvGrpSpPr>
        <p:grpSpPr>
          <a:xfrm>
            <a:off x="1117600" y="137243"/>
            <a:ext cx="16230600" cy="1208220"/>
            <a:chOff x="0" y="705703"/>
            <a:chExt cx="21640800" cy="1610959"/>
          </a:xfrm>
        </p:grpSpPr>
        <p:grpSp>
          <p:nvGrpSpPr>
            <p:cNvPr id="9" name="Group 9"/>
            <p:cNvGrpSpPr/>
            <p:nvPr/>
          </p:nvGrpSpPr>
          <p:grpSpPr>
            <a:xfrm>
              <a:off x="0" y="2253036"/>
              <a:ext cx="21640800" cy="63626"/>
              <a:chOff x="0" y="0"/>
              <a:chExt cx="4274726" cy="12568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4274726" cy="12568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12568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12568"/>
                    </a:lnTo>
                    <a:lnTo>
                      <a:pt x="0" y="12568"/>
                    </a:lnTo>
                    <a:close/>
                  </a:path>
                </a:pathLst>
              </a:custGeom>
              <a:solidFill>
                <a:srgbClr val="AF0000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0" y="-38100"/>
                <a:ext cx="4274726" cy="5066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3" name="TextBox 13"/>
            <p:cNvSpPr txBox="1"/>
            <p:nvPr/>
          </p:nvSpPr>
          <p:spPr>
            <a:xfrm>
              <a:off x="1014223" y="705703"/>
              <a:ext cx="19612355" cy="1062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720"/>
                </a:lnSpc>
                <a:spcBef>
                  <a:spcPct val="0"/>
                </a:spcBef>
              </a:pPr>
              <a:r>
                <a:rPr lang="en-US" sz="4000" b="1" dirty="0" err="1" smtClean="0">
                  <a:solidFill>
                    <a:srgbClr val="C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Cách</a:t>
              </a:r>
              <a:r>
                <a:rPr lang="en-US" sz="4000" b="1" dirty="0" smtClean="0">
                  <a:solidFill>
                    <a:srgbClr val="C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 </a:t>
              </a:r>
              <a:r>
                <a:rPr lang="en-US" sz="4000" b="1" dirty="0" err="1" smtClean="0">
                  <a:solidFill>
                    <a:srgbClr val="C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giải</a:t>
              </a:r>
              <a:r>
                <a:rPr lang="en-US" sz="4000" b="1" dirty="0" smtClean="0">
                  <a:solidFill>
                    <a:srgbClr val="C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 </a:t>
              </a:r>
              <a:r>
                <a:rPr lang="en-US" sz="4000" b="1" dirty="0" err="1" smtClean="0">
                  <a:solidFill>
                    <a:srgbClr val="C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quyết</a:t>
              </a:r>
              <a:endParaRPr lang="en-US" sz="4000" b="1" dirty="0">
                <a:solidFill>
                  <a:srgbClr val="C00000"/>
                </a:solidFill>
                <a:latin typeface="Montserrat Bold"/>
                <a:ea typeface="Montserrat Bold"/>
                <a:cs typeface="Montserrat Bold"/>
                <a:sym typeface="Montserrat Bold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130300" y="243476"/>
            <a:ext cx="6222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C00000"/>
                </a:solidFill>
                <a:latin typeface="Montserrat Bold" panose="00000800000000000000" pitchFamily="2" charset="0"/>
              </a:rPr>
              <a:t>2</a:t>
            </a:r>
            <a:r>
              <a:rPr lang="en-US" sz="4000" dirty="0" smtClean="0">
                <a:solidFill>
                  <a:srgbClr val="C00000"/>
                </a:solidFill>
                <a:latin typeface="Montserrat Bold" panose="00000800000000000000" pitchFamily="2" charset="0"/>
              </a:rPr>
              <a:t>.</a:t>
            </a:r>
            <a:endParaRPr lang="en-US" sz="4000" dirty="0">
              <a:solidFill>
                <a:srgbClr val="C00000"/>
              </a:solidFill>
              <a:latin typeface="Montserrat Bold" panose="00000800000000000000" pitchFamily="2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609600" y="1671278"/>
            <a:ext cx="8048519" cy="5019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en-US" sz="2000" b="1" dirty="0" smtClean="0">
                <a:latin typeface="Montserrat" panose="00000500000000000000" pitchFamily="2" charset="0"/>
              </a:rPr>
              <a:t>2.1. </a:t>
            </a:r>
            <a:r>
              <a:rPr lang="en-US" sz="2000" b="1" dirty="0" err="1" smtClean="0">
                <a:latin typeface="Montserrat" panose="00000500000000000000" pitchFamily="2" charset="0"/>
              </a:rPr>
              <a:t>Mô</a:t>
            </a:r>
            <a:r>
              <a:rPr lang="en-US" sz="2000" b="1" dirty="0" smtClean="0">
                <a:latin typeface="Montserrat" panose="00000500000000000000" pitchFamily="2" charset="0"/>
              </a:rPr>
              <a:t> </a:t>
            </a:r>
            <a:r>
              <a:rPr lang="en-US" sz="2000" b="1" dirty="0" err="1" smtClean="0">
                <a:latin typeface="Montserrat" panose="00000500000000000000" pitchFamily="2" charset="0"/>
              </a:rPr>
              <a:t>hình</a:t>
            </a:r>
            <a:r>
              <a:rPr lang="en-US" sz="2000" b="1" dirty="0" smtClean="0">
                <a:latin typeface="Montserrat" panose="00000500000000000000" pitchFamily="2" charset="0"/>
              </a:rPr>
              <a:t> </a:t>
            </a:r>
            <a:r>
              <a:rPr lang="en-US" sz="2000" b="1" dirty="0" err="1" smtClean="0">
                <a:latin typeface="Montserrat" panose="00000500000000000000" pitchFamily="2" charset="0"/>
              </a:rPr>
              <a:t>hệ</a:t>
            </a:r>
            <a:r>
              <a:rPr lang="en-US" sz="2000" b="1" dirty="0" smtClean="0">
                <a:latin typeface="Montserrat" panose="00000500000000000000" pitchFamily="2" charset="0"/>
              </a:rPr>
              <a:t> </a:t>
            </a:r>
            <a:r>
              <a:rPr lang="en-US" sz="2000" b="1" dirty="0" err="1" smtClean="0">
                <a:latin typeface="Montserrat" panose="00000500000000000000" pitchFamily="2" charset="0"/>
              </a:rPr>
              <a:t>thống</a:t>
            </a:r>
            <a:endParaRPr lang="en-US" sz="2000" b="1" dirty="0">
              <a:latin typeface="Montserrat" panose="00000500000000000000" pitchFamily="2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9778" y="1387867"/>
            <a:ext cx="7833271" cy="725493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90600" y="2499025"/>
            <a:ext cx="8496778" cy="66479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Montserrat" panose="00000500000000000000" pitchFamily="2" charset="0"/>
              </a:rPr>
              <a:t>UE (200): </a:t>
            </a:r>
            <a:r>
              <a:rPr lang="en-US" sz="2000" dirty="0" err="1">
                <a:latin typeface="Montserrat" panose="00000500000000000000" pitchFamily="2" charset="0"/>
              </a:rPr>
              <a:t>Mỗi</a:t>
            </a:r>
            <a:r>
              <a:rPr lang="en-US" sz="2000" dirty="0">
                <a:latin typeface="Montserrat" panose="00000500000000000000" pitchFamily="2" charset="0"/>
              </a:rPr>
              <a:t> UE </a:t>
            </a:r>
            <a:r>
              <a:rPr lang="en-US" sz="2000" dirty="0" err="1">
                <a:latin typeface="Montserrat" panose="00000500000000000000" pitchFamily="2" charset="0"/>
              </a:rPr>
              <a:t>có</a:t>
            </a:r>
            <a:r>
              <a:rPr lang="en-US" sz="2000" dirty="0">
                <a:latin typeface="Montserrat" panose="00000500000000000000" pitchFamily="2" charset="0"/>
              </a:rPr>
              <a:t> TMSI (452040000000001 + </a:t>
            </a:r>
            <a:r>
              <a:rPr lang="en-US" sz="2000" dirty="0" err="1">
                <a:latin typeface="Montserrat" panose="00000500000000000000" pitchFamily="2" charset="0"/>
              </a:rPr>
              <a:t>i</a:t>
            </a:r>
            <a:r>
              <a:rPr lang="en-US" sz="2000" dirty="0">
                <a:latin typeface="Montserrat" panose="00000500000000000000" pitchFamily="2" charset="0"/>
              </a:rPr>
              <a:t>, </a:t>
            </a:r>
            <a:r>
              <a:rPr lang="en-US" sz="2000" dirty="0" err="1">
                <a:latin typeface="Montserrat" panose="00000500000000000000" pitchFamily="2" charset="0"/>
              </a:rPr>
              <a:t>tăng</a:t>
            </a:r>
            <a:r>
              <a:rPr lang="en-US" sz="2000" dirty="0">
                <a:latin typeface="Montserrat" panose="00000500000000000000" pitchFamily="2" charset="0"/>
              </a:rPr>
              <a:t> </a:t>
            </a:r>
            <a:r>
              <a:rPr lang="en-US" sz="2000" dirty="0" err="1">
                <a:latin typeface="Montserrat" panose="00000500000000000000" pitchFamily="2" charset="0"/>
              </a:rPr>
              <a:t>dần</a:t>
            </a:r>
            <a:r>
              <a:rPr lang="en-US" sz="2000" dirty="0">
                <a:latin typeface="Montserrat" panose="00000500000000000000" pitchFamily="2" charset="0"/>
              </a:rPr>
              <a:t>), </a:t>
            </a:r>
            <a:r>
              <a:rPr lang="en-US" sz="2000" dirty="0" err="1">
                <a:latin typeface="Montserrat" panose="00000500000000000000" pitchFamily="2" charset="0"/>
              </a:rPr>
              <a:t>trạng</a:t>
            </a:r>
            <a:r>
              <a:rPr lang="en-US" sz="2000" dirty="0">
                <a:latin typeface="Montserrat" panose="00000500000000000000" pitchFamily="2" charset="0"/>
              </a:rPr>
              <a:t> </a:t>
            </a:r>
            <a:r>
              <a:rPr lang="en-US" sz="2000" dirty="0" err="1">
                <a:latin typeface="Montserrat" panose="00000500000000000000" pitchFamily="2" charset="0"/>
              </a:rPr>
              <a:t>thái</a:t>
            </a:r>
            <a:r>
              <a:rPr lang="en-US" sz="2000" dirty="0">
                <a:latin typeface="Montserrat" panose="00000500000000000000" pitchFamily="2" charset="0"/>
              </a:rPr>
              <a:t> (IDLE, REGISTERED, CONNECTED), timer x random (500-3000ms</a:t>
            </a:r>
            <a:r>
              <a:rPr lang="en-US" sz="2000" dirty="0" smtClean="0">
                <a:latin typeface="Montserrat" panose="00000500000000000000" pitchFamily="2" charset="0"/>
              </a:rPr>
              <a:t>).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err="1">
                <a:latin typeface="Montserrat" panose="00000500000000000000" pitchFamily="2" charset="0"/>
              </a:rPr>
              <a:t>gNodeB</a:t>
            </a:r>
            <a:r>
              <a:rPr lang="en-US" sz="2000" dirty="0">
                <a:latin typeface="Montserrat" panose="00000500000000000000" pitchFamily="2" charset="0"/>
              </a:rPr>
              <a:t> (1): </a:t>
            </a:r>
            <a:r>
              <a:rPr lang="en-US" sz="2000" dirty="0" err="1">
                <a:latin typeface="Montserrat" panose="00000500000000000000" pitchFamily="2" charset="0"/>
              </a:rPr>
              <a:t>gNBID</a:t>
            </a:r>
            <a:r>
              <a:rPr lang="en-US" sz="2000" dirty="0">
                <a:latin typeface="Montserrat" panose="00000500000000000000" pitchFamily="2" charset="0"/>
              </a:rPr>
              <a:t> (26 bits), </a:t>
            </a:r>
            <a:r>
              <a:rPr lang="en-US" sz="2000" dirty="0" err="1">
                <a:latin typeface="Montserrat" panose="00000500000000000000" pitchFamily="2" charset="0"/>
              </a:rPr>
              <a:t>quản</a:t>
            </a:r>
            <a:r>
              <a:rPr lang="en-US" sz="2000" dirty="0">
                <a:latin typeface="Montserrat" panose="00000500000000000000" pitchFamily="2" charset="0"/>
              </a:rPr>
              <a:t> </a:t>
            </a:r>
            <a:r>
              <a:rPr lang="en-US" sz="2000" dirty="0" err="1">
                <a:latin typeface="Montserrat" panose="00000500000000000000" pitchFamily="2" charset="0"/>
              </a:rPr>
              <a:t>lý</a:t>
            </a:r>
            <a:r>
              <a:rPr lang="en-US" sz="2000" dirty="0">
                <a:latin typeface="Montserrat" panose="00000500000000000000" pitchFamily="2" charset="0"/>
              </a:rPr>
              <a:t> UE qua 5G S-TMSI (16 bits), </a:t>
            </a:r>
            <a:r>
              <a:rPr lang="en-US" sz="2000" dirty="0" err="1">
                <a:latin typeface="Montserrat" panose="00000500000000000000" pitchFamily="2" charset="0"/>
              </a:rPr>
              <a:t>kết</a:t>
            </a:r>
            <a:r>
              <a:rPr lang="en-US" sz="2000" dirty="0">
                <a:latin typeface="Montserrat" panose="00000500000000000000" pitchFamily="2" charset="0"/>
              </a:rPr>
              <a:t> </a:t>
            </a:r>
            <a:r>
              <a:rPr lang="en-US" sz="2000" dirty="0" err="1">
                <a:latin typeface="Montserrat" panose="00000500000000000000" pitchFamily="2" charset="0"/>
              </a:rPr>
              <a:t>nối</a:t>
            </a:r>
            <a:r>
              <a:rPr lang="en-US" sz="2000" dirty="0">
                <a:latin typeface="Montserrat" panose="00000500000000000000" pitchFamily="2" charset="0"/>
              </a:rPr>
              <a:t> AMF qua SCTP socket </a:t>
            </a:r>
            <a:r>
              <a:rPr lang="en-US" sz="2000" dirty="0" smtClean="0">
                <a:latin typeface="Montserrat" panose="00000500000000000000" pitchFamily="2" charset="0"/>
              </a:rPr>
              <a:t>( </a:t>
            </a:r>
            <a:r>
              <a:rPr lang="en-US" sz="2000" dirty="0">
                <a:latin typeface="Montserrat" panose="00000500000000000000" pitchFamily="2" charset="0"/>
              </a:rPr>
              <a:t>port 9100).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 dirty="0">
                <a:latin typeface="Montserrat" panose="00000500000000000000" pitchFamily="2" charset="0"/>
              </a:rPr>
              <a:t>AMF (5): Dung lượng (40, 20, 30, 70, 40 UE), định danh (AMF Region ID 8 bits, Set ID 10 bits, Pointer 6 bits</a:t>
            </a:r>
            <a:r>
              <a:rPr lang="vi-VN" sz="2000" dirty="0" smtClean="0">
                <a:latin typeface="Montserrat" panose="00000500000000000000" pitchFamily="2" charset="0"/>
              </a:rPr>
              <a:t>).</a:t>
            </a:r>
            <a:endParaRPr lang="en-US" sz="2000" dirty="0" smtClean="0">
              <a:latin typeface="Montserrat" panose="00000500000000000000" pitchFamily="2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err="1" smtClean="0">
                <a:latin typeface="Montserrat" panose="00000500000000000000" pitchFamily="2" charset="0"/>
              </a:rPr>
              <a:t>Giao</a:t>
            </a:r>
            <a:r>
              <a:rPr lang="en-US" sz="2000" dirty="0" smtClean="0">
                <a:latin typeface="Montserrat" panose="00000500000000000000" pitchFamily="2" charset="0"/>
              </a:rPr>
              <a:t> </a:t>
            </a:r>
            <a:r>
              <a:rPr lang="en-US" sz="2000" dirty="0" err="1" smtClean="0">
                <a:latin typeface="Montserrat" panose="00000500000000000000" pitchFamily="2" charset="0"/>
              </a:rPr>
              <a:t>tiếp</a:t>
            </a:r>
            <a:r>
              <a:rPr lang="en-US" sz="2000" dirty="0" smtClean="0">
                <a:latin typeface="Montserrat" panose="00000500000000000000" pitchFamily="2" charset="0"/>
              </a:rPr>
              <a:t>: </a:t>
            </a:r>
          </a:p>
          <a:p>
            <a:pPr marL="800100" lvl="1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dirty="0" smtClean="0"/>
              <a:t>UE </a:t>
            </a:r>
            <a:r>
              <a:rPr lang="en-US" sz="2000" dirty="0"/>
              <a:t>↔ </a:t>
            </a:r>
            <a:r>
              <a:rPr lang="en-US" sz="2000" dirty="0" err="1"/>
              <a:t>gNodeB</a:t>
            </a:r>
            <a:r>
              <a:rPr lang="en-US" sz="2000" dirty="0"/>
              <a:t>: Shared Memory </a:t>
            </a:r>
            <a:endParaRPr lang="en-US" sz="2000" dirty="0" smtClean="0"/>
          </a:p>
          <a:p>
            <a:pPr marL="800100" lvl="1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dirty="0" err="1" smtClean="0"/>
              <a:t>gNodeB</a:t>
            </a:r>
            <a:r>
              <a:rPr lang="en-US" sz="2000" dirty="0" smtClean="0"/>
              <a:t> </a:t>
            </a:r>
            <a:r>
              <a:rPr lang="en-US" sz="2000" dirty="0"/>
              <a:t>↔ AMF: SCTP </a:t>
            </a:r>
            <a:r>
              <a:rPr lang="en-US" sz="2000" dirty="0" smtClean="0"/>
              <a:t>socket </a:t>
            </a:r>
            <a:endParaRPr lang="en-US" sz="2000" dirty="0"/>
          </a:p>
          <a:p>
            <a:pPr marL="800100" lvl="1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sz="20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 smtClean="0">
              <a:latin typeface="Montserrat" panose="00000500000000000000" pitchFamily="2" charset="0"/>
            </a:endParaRPr>
          </a:p>
          <a:p>
            <a:pPr>
              <a:lnSpc>
                <a:spcPct val="150000"/>
              </a:lnSpc>
            </a:pPr>
            <a:endParaRPr lang="vi-VN" sz="2000" dirty="0">
              <a:latin typeface="Montserrat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11399413" y="8856802"/>
            <a:ext cx="4314001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00" b="1" dirty="0" err="1" smtClean="0">
                <a:latin typeface="Montserrat" panose="00000500000000000000" pitchFamily="2" charset="0"/>
              </a:rPr>
              <a:t>Hình</a:t>
            </a:r>
            <a:r>
              <a:rPr lang="en-US" sz="1900" b="1" dirty="0" smtClean="0">
                <a:latin typeface="Montserrat" panose="00000500000000000000" pitchFamily="2" charset="0"/>
              </a:rPr>
              <a:t> 2. </a:t>
            </a:r>
            <a:r>
              <a:rPr lang="en-US" sz="1900" b="1" dirty="0" err="1" smtClean="0">
                <a:latin typeface="Montserrat" panose="00000500000000000000" pitchFamily="2" charset="0"/>
              </a:rPr>
              <a:t>Luồng</a:t>
            </a:r>
            <a:r>
              <a:rPr lang="en-US" sz="1900" b="1" dirty="0" smtClean="0">
                <a:latin typeface="Montserrat" panose="00000500000000000000" pitchFamily="2" charset="0"/>
              </a:rPr>
              <a:t> </a:t>
            </a:r>
            <a:r>
              <a:rPr lang="en-US" sz="1900" b="1" dirty="0" err="1" smtClean="0">
                <a:latin typeface="Montserrat" panose="00000500000000000000" pitchFamily="2" charset="0"/>
              </a:rPr>
              <a:t>bản</a:t>
            </a:r>
            <a:r>
              <a:rPr lang="en-US" sz="1900" b="1" dirty="0" smtClean="0">
                <a:latin typeface="Montserrat" panose="00000500000000000000" pitchFamily="2" charset="0"/>
              </a:rPr>
              <a:t> tin </a:t>
            </a:r>
            <a:r>
              <a:rPr lang="en-US" sz="1900" b="1" dirty="0" err="1" smtClean="0">
                <a:latin typeface="Montserrat" panose="00000500000000000000" pitchFamily="2" charset="0"/>
              </a:rPr>
              <a:t>hoạt</a:t>
            </a:r>
            <a:r>
              <a:rPr lang="en-US" sz="1900" b="1" dirty="0" smtClean="0">
                <a:latin typeface="Montserrat" panose="00000500000000000000" pitchFamily="2" charset="0"/>
              </a:rPr>
              <a:t> </a:t>
            </a:r>
            <a:r>
              <a:rPr lang="en-US" sz="1900" b="1" dirty="0" err="1" smtClean="0">
                <a:latin typeface="Montserrat" panose="00000500000000000000" pitchFamily="2" charset="0"/>
              </a:rPr>
              <a:t>động</a:t>
            </a:r>
            <a:endParaRPr lang="en-US" sz="1900" b="1" dirty="0"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3383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68596" y="-22860"/>
            <a:ext cx="18456596" cy="10543330"/>
          </a:xfrm>
          <a:custGeom>
            <a:avLst/>
            <a:gdLst/>
            <a:ahLst/>
            <a:cxnLst/>
            <a:rect l="l" t="t" r="r" b="b"/>
            <a:pathLst>
              <a:path w="18456596" h="10543330">
                <a:moveTo>
                  <a:pt x="0" y="0"/>
                </a:moveTo>
                <a:lnTo>
                  <a:pt x="18456596" y="0"/>
                </a:lnTo>
                <a:lnTo>
                  <a:pt x="18456596" y="10543330"/>
                </a:lnTo>
                <a:lnTo>
                  <a:pt x="0" y="105433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7107564" y="9092410"/>
            <a:ext cx="357470" cy="815608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7238"/>
              </a:lnSpc>
              <a:spcBef>
                <a:spcPct val="0"/>
              </a:spcBef>
            </a:pPr>
            <a:r>
              <a:rPr lang="en-US" sz="3200" dirty="0">
                <a:solidFill>
                  <a:srgbClr val="000000"/>
                </a:solidFill>
                <a:latin typeface="Monument"/>
                <a:ea typeface="Monument"/>
                <a:cs typeface="Monument"/>
                <a:sym typeface="Monument"/>
              </a:rPr>
              <a:t>5</a:t>
            </a:r>
            <a:endParaRPr lang="en-US" sz="3200" dirty="0">
              <a:solidFill>
                <a:srgbClr val="000000"/>
              </a:solidFill>
              <a:latin typeface="Monument"/>
              <a:ea typeface="Monument"/>
              <a:cs typeface="Monument"/>
              <a:sym typeface="Monument"/>
            </a:endParaRPr>
          </a:p>
        </p:txBody>
      </p:sp>
      <p:grpSp>
        <p:nvGrpSpPr>
          <p:cNvPr id="8" name="Group 8"/>
          <p:cNvGrpSpPr/>
          <p:nvPr/>
        </p:nvGrpSpPr>
        <p:grpSpPr>
          <a:xfrm>
            <a:off x="1117600" y="137243"/>
            <a:ext cx="16230600" cy="1208220"/>
            <a:chOff x="0" y="705703"/>
            <a:chExt cx="21640800" cy="1610959"/>
          </a:xfrm>
        </p:grpSpPr>
        <p:grpSp>
          <p:nvGrpSpPr>
            <p:cNvPr id="9" name="Group 9"/>
            <p:cNvGrpSpPr/>
            <p:nvPr/>
          </p:nvGrpSpPr>
          <p:grpSpPr>
            <a:xfrm>
              <a:off x="0" y="2253036"/>
              <a:ext cx="21640800" cy="63626"/>
              <a:chOff x="0" y="0"/>
              <a:chExt cx="4274726" cy="12568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4274726" cy="12568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12568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12568"/>
                    </a:lnTo>
                    <a:lnTo>
                      <a:pt x="0" y="12568"/>
                    </a:lnTo>
                    <a:close/>
                  </a:path>
                </a:pathLst>
              </a:custGeom>
              <a:solidFill>
                <a:srgbClr val="AF0000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0" y="-38100"/>
                <a:ext cx="4274726" cy="5066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3" name="TextBox 13"/>
            <p:cNvSpPr txBox="1"/>
            <p:nvPr/>
          </p:nvSpPr>
          <p:spPr>
            <a:xfrm>
              <a:off x="1014223" y="705703"/>
              <a:ext cx="19612355" cy="1062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720"/>
                </a:lnSpc>
                <a:spcBef>
                  <a:spcPct val="0"/>
                </a:spcBef>
              </a:pPr>
              <a:r>
                <a:rPr lang="en-US" sz="4000" b="1" dirty="0" err="1" smtClean="0">
                  <a:solidFill>
                    <a:srgbClr val="C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Cách</a:t>
              </a:r>
              <a:r>
                <a:rPr lang="en-US" sz="4000" b="1" dirty="0" smtClean="0">
                  <a:solidFill>
                    <a:srgbClr val="C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 </a:t>
              </a:r>
              <a:r>
                <a:rPr lang="en-US" sz="4000" b="1" dirty="0" err="1" smtClean="0">
                  <a:solidFill>
                    <a:srgbClr val="C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giải</a:t>
              </a:r>
              <a:r>
                <a:rPr lang="en-US" sz="4000" b="1" dirty="0" smtClean="0">
                  <a:solidFill>
                    <a:srgbClr val="C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 </a:t>
              </a:r>
              <a:r>
                <a:rPr lang="en-US" sz="4000" b="1" dirty="0" err="1" smtClean="0">
                  <a:solidFill>
                    <a:srgbClr val="C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quyết</a:t>
              </a:r>
              <a:endParaRPr lang="en-US" sz="4000" b="1" dirty="0">
                <a:solidFill>
                  <a:srgbClr val="C00000"/>
                </a:solidFill>
                <a:latin typeface="Montserrat Bold"/>
                <a:ea typeface="Montserrat Bold"/>
                <a:cs typeface="Montserrat Bold"/>
                <a:sym typeface="Montserrat Bold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130300" y="243476"/>
            <a:ext cx="6222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C00000"/>
                </a:solidFill>
                <a:latin typeface="Montserrat Bold" panose="00000800000000000000" pitchFamily="2" charset="0"/>
              </a:rPr>
              <a:t>2</a:t>
            </a:r>
            <a:r>
              <a:rPr lang="en-US" sz="4000" dirty="0" smtClean="0">
                <a:solidFill>
                  <a:srgbClr val="C00000"/>
                </a:solidFill>
                <a:latin typeface="Montserrat Bold" panose="00000800000000000000" pitchFamily="2" charset="0"/>
              </a:rPr>
              <a:t>.</a:t>
            </a:r>
            <a:endParaRPr lang="en-US" sz="4000" dirty="0">
              <a:solidFill>
                <a:srgbClr val="C00000"/>
              </a:solidFill>
              <a:latin typeface="Montserrat Bold" panose="00000800000000000000" pitchFamily="2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609600" y="1671278"/>
            <a:ext cx="8048519" cy="5019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en-US" sz="2000" b="1" dirty="0" smtClean="0">
                <a:latin typeface="Montserrat" panose="00000500000000000000" pitchFamily="2" charset="0"/>
              </a:rPr>
              <a:t>2.2. </a:t>
            </a:r>
            <a:r>
              <a:rPr lang="en-US" sz="2000" b="1" dirty="0" err="1" smtClean="0">
                <a:latin typeface="Montserrat" panose="00000500000000000000" pitchFamily="2" charset="0"/>
              </a:rPr>
              <a:t>Cấu</a:t>
            </a:r>
            <a:r>
              <a:rPr lang="en-US" sz="2000" b="1" dirty="0" smtClean="0">
                <a:latin typeface="Montserrat" panose="00000500000000000000" pitchFamily="2" charset="0"/>
              </a:rPr>
              <a:t> </a:t>
            </a:r>
            <a:r>
              <a:rPr lang="en-US" sz="2000" b="1" dirty="0" err="1" smtClean="0">
                <a:latin typeface="Montserrat" panose="00000500000000000000" pitchFamily="2" charset="0"/>
              </a:rPr>
              <a:t>trúc</a:t>
            </a:r>
            <a:r>
              <a:rPr lang="en-US" sz="2000" b="1" dirty="0" smtClean="0">
                <a:latin typeface="Montserrat" panose="00000500000000000000" pitchFamily="2" charset="0"/>
              </a:rPr>
              <a:t> </a:t>
            </a:r>
            <a:r>
              <a:rPr lang="en-US" sz="2000" b="1" dirty="0" err="1" smtClean="0">
                <a:latin typeface="Montserrat" panose="00000500000000000000" pitchFamily="2" charset="0"/>
              </a:rPr>
              <a:t>chương</a:t>
            </a:r>
            <a:r>
              <a:rPr lang="en-US" sz="2000" b="1" dirty="0" smtClean="0">
                <a:latin typeface="Montserrat" panose="00000500000000000000" pitchFamily="2" charset="0"/>
              </a:rPr>
              <a:t> </a:t>
            </a:r>
            <a:r>
              <a:rPr lang="en-US" sz="2000" b="1" dirty="0" err="1" smtClean="0">
                <a:latin typeface="Montserrat" panose="00000500000000000000" pitchFamily="2" charset="0"/>
              </a:rPr>
              <a:t>trình</a:t>
            </a:r>
            <a:r>
              <a:rPr lang="en-US" sz="2000" b="1" dirty="0" smtClean="0">
                <a:latin typeface="Montserrat" panose="00000500000000000000" pitchFamily="2" charset="0"/>
              </a:rPr>
              <a:t> </a:t>
            </a:r>
            <a:r>
              <a:rPr lang="en-US" sz="2000" b="1" dirty="0" err="1" smtClean="0">
                <a:latin typeface="Montserrat" panose="00000500000000000000" pitchFamily="2" charset="0"/>
              </a:rPr>
              <a:t>mô</a:t>
            </a:r>
            <a:r>
              <a:rPr lang="en-US" sz="2000" b="1" dirty="0" smtClean="0">
                <a:latin typeface="Montserrat" panose="00000500000000000000" pitchFamily="2" charset="0"/>
              </a:rPr>
              <a:t> </a:t>
            </a:r>
            <a:r>
              <a:rPr lang="en-US" sz="2000" b="1" dirty="0" err="1" smtClean="0">
                <a:latin typeface="Montserrat" panose="00000500000000000000" pitchFamily="2" charset="0"/>
              </a:rPr>
              <a:t>phỏng</a:t>
            </a:r>
            <a:endParaRPr lang="en-US" sz="2000" b="1" dirty="0">
              <a:latin typeface="Montserrat" panose="00000500000000000000" pitchFamily="2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460873" y="8733089"/>
            <a:ext cx="7544053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00" b="1" dirty="0" err="1" smtClean="0">
                <a:latin typeface="Montserrat" panose="00000500000000000000" pitchFamily="2" charset="0"/>
              </a:rPr>
              <a:t>Bảng</a:t>
            </a:r>
            <a:r>
              <a:rPr lang="en-US" sz="1900" b="1" dirty="0" smtClean="0">
                <a:latin typeface="Montserrat" panose="00000500000000000000" pitchFamily="2" charset="0"/>
              </a:rPr>
              <a:t> 3. </a:t>
            </a:r>
            <a:r>
              <a:rPr lang="en-US" sz="1900" b="1" dirty="0" err="1" smtClean="0">
                <a:latin typeface="Montserrat" panose="00000500000000000000" pitchFamily="2" charset="0"/>
              </a:rPr>
              <a:t>Cấu</a:t>
            </a:r>
            <a:r>
              <a:rPr lang="en-US" sz="1900" b="1" dirty="0" smtClean="0">
                <a:latin typeface="Montserrat" panose="00000500000000000000" pitchFamily="2" charset="0"/>
              </a:rPr>
              <a:t> </a:t>
            </a:r>
            <a:r>
              <a:rPr lang="en-US" sz="1900" b="1" dirty="0" err="1" smtClean="0">
                <a:latin typeface="Montserrat" panose="00000500000000000000" pitchFamily="2" charset="0"/>
              </a:rPr>
              <a:t>trúc</a:t>
            </a:r>
            <a:r>
              <a:rPr lang="en-US" sz="1900" b="1" dirty="0" smtClean="0">
                <a:latin typeface="Montserrat" panose="00000500000000000000" pitchFamily="2" charset="0"/>
              </a:rPr>
              <a:t> </a:t>
            </a:r>
            <a:r>
              <a:rPr lang="en-US" sz="1900" b="1" dirty="0" err="1" smtClean="0">
                <a:latin typeface="Montserrat" panose="00000500000000000000" pitchFamily="2" charset="0"/>
              </a:rPr>
              <a:t>và</a:t>
            </a:r>
            <a:r>
              <a:rPr lang="en-US" sz="1900" b="1" dirty="0" smtClean="0">
                <a:latin typeface="Montserrat" panose="00000500000000000000" pitchFamily="2" charset="0"/>
              </a:rPr>
              <a:t> </a:t>
            </a:r>
            <a:r>
              <a:rPr lang="en-US" sz="1900" b="1" dirty="0" err="1" smtClean="0">
                <a:latin typeface="Montserrat" panose="00000500000000000000" pitchFamily="2" charset="0"/>
              </a:rPr>
              <a:t>chức</a:t>
            </a:r>
            <a:r>
              <a:rPr lang="en-US" sz="1900" b="1" dirty="0" smtClean="0">
                <a:latin typeface="Montserrat" panose="00000500000000000000" pitchFamily="2" charset="0"/>
              </a:rPr>
              <a:t> </a:t>
            </a:r>
            <a:r>
              <a:rPr lang="en-US" sz="1900" b="1" dirty="0" err="1" smtClean="0">
                <a:latin typeface="Montserrat" panose="00000500000000000000" pitchFamily="2" charset="0"/>
              </a:rPr>
              <a:t>năng</a:t>
            </a:r>
            <a:r>
              <a:rPr lang="en-US" sz="1900" b="1" dirty="0" smtClean="0">
                <a:latin typeface="Montserrat" panose="00000500000000000000" pitchFamily="2" charset="0"/>
              </a:rPr>
              <a:t> 3 process UE, </a:t>
            </a:r>
            <a:r>
              <a:rPr lang="en-US" sz="1900" b="1" dirty="0" err="1" smtClean="0">
                <a:latin typeface="Montserrat" panose="00000500000000000000" pitchFamily="2" charset="0"/>
              </a:rPr>
              <a:t>gNB</a:t>
            </a:r>
            <a:r>
              <a:rPr lang="en-US" sz="1900" b="1" dirty="0" smtClean="0">
                <a:latin typeface="Montserrat" panose="00000500000000000000" pitchFamily="2" charset="0"/>
              </a:rPr>
              <a:t> </a:t>
            </a:r>
            <a:r>
              <a:rPr lang="en-US" sz="1900" b="1" dirty="0" err="1" smtClean="0">
                <a:latin typeface="Montserrat" panose="00000500000000000000" pitchFamily="2" charset="0"/>
              </a:rPr>
              <a:t>và</a:t>
            </a:r>
            <a:r>
              <a:rPr lang="en-US" sz="1900" b="1" dirty="0" smtClean="0">
                <a:latin typeface="Montserrat" panose="00000500000000000000" pitchFamily="2" charset="0"/>
              </a:rPr>
              <a:t> AMF </a:t>
            </a:r>
            <a:endParaRPr lang="en-US" sz="1900" b="1" dirty="0">
              <a:latin typeface="Montserrat" panose="00000500000000000000" pitchFamily="2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2400" y="2499025"/>
            <a:ext cx="9753600" cy="6023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421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256330"/>
            <a:ext cx="18456596" cy="10543330"/>
          </a:xfrm>
          <a:custGeom>
            <a:avLst/>
            <a:gdLst/>
            <a:ahLst/>
            <a:cxnLst/>
            <a:rect l="l" t="t" r="r" b="b"/>
            <a:pathLst>
              <a:path w="18456596" h="10543330">
                <a:moveTo>
                  <a:pt x="0" y="0"/>
                </a:moveTo>
                <a:lnTo>
                  <a:pt x="18456596" y="0"/>
                </a:lnTo>
                <a:lnTo>
                  <a:pt x="18456596" y="10543330"/>
                </a:lnTo>
                <a:lnTo>
                  <a:pt x="0" y="105433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7101953" y="9092410"/>
            <a:ext cx="368692" cy="815608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7238"/>
              </a:lnSpc>
              <a:spcBef>
                <a:spcPct val="0"/>
              </a:spcBef>
            </a:pPr>
            <a:r>
              <a:rPr lang="en-US" sz="3200" dirty="0">
                <a:solidFill>
                  <a:srgbClr val="000000"/>
                </a:solidFill>
                <a:latin typeface="Monument"/>
                <a:ea typeface="Monument"/>
                <a:cs typeface="Monument"/>
                <a:sym typeface="Monument"/>
              </a:rPr>
              <a:t>6</a:t>
            </a:r>
            <a:endParaRPr lang="en-US" sz="3200" dirty="0">
              <a:solidFill>
                <a:srgbClr val="000000"/>
              </a:solidFill>
              <a:latin typeface="Monument"/>
              <a:ea typeface="Monument"/>
              <a:cs typeface="Monument"/>
              <a:sym typeface="Monument"/>
            </a:endParaRPr>
          </a:p>
        </p:txBody>
      </p:sp>
      <p:grpSp>
        <p:nvGrpSpPr>
          <p:cNvPr id="8" name="Group 8"/>
          <p:cNvGrpSpPr/>
          <p:nvPr/>
        </p:nvGrpSpPr>
        <p:grpSpPr>
          <a:xfrm>
            <a:off x="1117600" y="137243"/>
            <a:ext cx="16230600" cy="1208220"/>
            <a:chOff x="0" y="705703"/>
            <a:chExt cx="21640800" cy="1610959"/>
          </a:xfrm>
        </p:grpSpPr>
        <p:grpSp>
          <p:nvGrpSpPr>
            <p:cNvPr id="9" name="Group 9"/>
            <p:cNvGrpSpPr/>
            <p:nvPr/>
          </p:nvGrpSpPr>
          <p:grpSpPr>
            <a:xfrm>
              <a:off x="0" y="2253036"/>
              <a:ext cx="21640800" cy="63626"/>
              <a:chOff x="0" y="0"/>
              <a:chExt cx="4274726" cy="12568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4274726" cy="12568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12568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12568"/>
                    </a:lnTo>
                    <a:lnTo>
                      <a:pt x="0" y="12568"/>
                    </a:lnTo>
                    <a:close/>
                  </a:path>
                </a:pathLst>
              </a:custGeom>
              <a:solidFill>
                <a:srgbClr val="AF0000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0" y="-38100"/>
                <a:ext cx="4274726" cy="5066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3" name="TextBox 13"/>
            <p:cNvSpPr txBox="1"/>
            <p:nvPr/>
          </p:nvSpPr>
          <p:spPr>
            <a:xfrm>
              <a:off x="1014223" y="705703"/>
              <a:ext cx="19612355" cy="1062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720"/>
                </a:lnSpc>
                <a:spcBef>
                  <a:spcPct val="0"/>
                </a:spcBef>
              </a:pPr>
              <a:r>
                <a:rPr lang="en-US" sz="4000" b="1" dirty="0" err="1" smtClean="0">
                  <a:solidFill>
                    <a:srgbClr val="C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Cách</a:t>
              </a:r>
              <a:r>
                <a:rPr lang="en-US" sz="4000" b="1" dirty="0" smtClean="0">
                  <a:solidFill>
                    <a:srgbClr val="C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 </a:t>
              </a:r>
              <a:r>
                <a:rPr lang="en-US" sz="4000" b="1" dirty="0" err="1" smtClean="0">
                  <a:solidFill>
                    <a:srgbClr val="C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giải</a:t>
              </a:r>
              <a:r>
                <a:rPr lang="en-US" sz="4000" b="1" dirty="0" smtClean="0">
                  <a:solidFill>
                    <a:srgbClr val="C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 </a:t>
              </a:r>
              <a:r>
                <a:rPr lang="en-US" sz="4000" b="1" dirty="0" err="1" smtClean="0">
                  <a:solidFill>
                    <a:srgbClr val="C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quyết</a:t>
              </a:r>
              <a:endParaRPr lang="en-US" sz="4000" b="1" dirty="0">
                <a:solidFill>
                  <a:srgbClr val="C00000"/>
                </a:solidFill>
                <a:latin typeface="Montserrat Bold"/>
                <a:ea typeface="Montserrat Bold"/>
                <a:cs typeface="Montserrat Bold"/>
                <a:sym typeface="Montserrat Bold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130300" y="243476"/>
            <a:ext cx="6222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C00000"/>
                </a:solidFill>
                <a:latin typeface="Montserrat Bold" panose="00000800000000000000" pitchFamily="2" charset="0"/>
              </a:rPr>
              <a:t>2</a:t>
            </a:r>
            <a:r>
              <a:rPr lang="en-US" sz="4000" dirty="0" smtClean="0">
                <a:solidFill>
                  <a:srgbClr val="C00000"/>
                </a:solidFill>
                <a:latin typeface="Montserrat Bold" panose="00000800000000000000" pitchFamily="2" charset="0"/>
              </a:rPr>
              <a:t>.</a:t>
            </a:r>
            <a:endParaRPr lang="en-US" sz="4000" dirty="0">
              <a:solidFill>
                <a:srgbClr val="C00000"/>
              </a:solidFill>
              <a:latin typeface="Montserrat Bold" panose="00000800000000000000" pitchFamily="2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603771" y="1477143"/>
            <a:ext cx="8048519" cy="5019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en-US" sz="2000" b="1" dirty="0" smtClean="0">
                <a:latin typeface="Montserrat" panose="00000500000000000000" pitchFamily="2" charset="0"/>
              </a:rPr>
              <a:t>2.3. </a:t>
            </a:r>
            <a:r>
              <a:rPr lang="en-US" sz="2000" b="1" dirty="0" err="1" smtClean="0">
                <a:latin typeface="Montserrat" panose="00000500000000000000" pitchFamily="2" charset="0"/>
              </a:rPr>
              <a:t>Thuật</a:t>
            </a:r>
            <a:r>
              <a:rPr lang="en-US" sz="2000" b="1" dirty="0" smtClean="0">
                <a:latin typeface="Montserrat" panose="00000500000000000000" pitchFamily="2" charset="0"/>
              </a:rPr>
              <a:t> </a:t>
            </a:r>
            <a:r>
              <a:rPr lang="en-US" sz="2000" b="1" dirty="0" err="1" smtClean="0">
                <a:latin typeface="Montserrat" panose="00000500000000000000" pitchFamily="2" charset="0"/>
              </a:rPr>
              <a:t>toán</a:t>
            </a:r>
            <a:r>
              <a:rPr lang="en-US" sz="2000" b="1" dirty="0" smtClean="0">
                <a:latin typeface="Montserrat" panose="00000500000000000000" pitchFamily="2" charset="0"/>
              </a:rPr>
              <a:t> </a:t>
            </a:r>
            <a:r>
              <a:rPr lang="en-US" sz="2000" b="1" dirty="0" err="1" smtClean="0">
                <a:latin typeface="Montserrat" panose="00000500000000000000" pitchFamily="2" charset="0"/>
              </a:rPr>
              <a:t>cân</a:t>
            </a:r>
            <a:r>
              <a:rPr lang="en-US" sz="2000" b="1" dirty="0" smtClean="0">
                <a:latin typeface="Montserrat" panose="00000500000000000000" pitchFamily="2" charset="0"/>
              </a:rPr>
              <a:t> </a:t>
            </a:r>
            <a:r>
              <a:rPr lang="en-US" sz="2000" b="1" dirty="0" err="1" smtClean="0">
                <a:latin typeface="Montserrat" panose="00000500000000000000" pitchFamily="2" charset="0"/>
              </a:rPr>
              <a:t>bằng</a:t>
            </a:r>
            <a:r>
              <a:rPr lang="en-US" sz="2000" b="1" dirty="0" smtClean="0">
                <a:latin typeface="Montserrat" panose="00000500000000000000" pitchFamily="2" charset="0"/>
              </a:rPr>
              <a:t> </a:t>
            </a:r>
            <a:r>
              <a:rPr lang="en-US" sz="2000" b="1" dirty="0" err="1" smtClean="0">
                <a:latin typeface="Montserrat" panose="00000500000000000000" pitchFamily="2" charset="0"/>
              </a:rPr>
              <a:t>tải</a:t>
            </a:r>
            <a:r>
              <a:rPr lang="en-US" sz="2000" b="1" dirty="0" smtClean="0">
                <a:latin typeface="Montserrat" panose="00000500000000000000" pitchFamily="2" charset="0"/>
              </a:rPr>
              <a:t> SWRR </a:t>
            </a:r>
            <a:endParaRPr lang="en-US" sz="2000" b="1" dirty="0">
              <a:latin typeface="Montserrat" panose="00000500000000000000" pitchFamily="2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943" y="1728109"/>
            <a:ext cx="8001000" cy="52292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70000" y="2110755"/>
            <a:ext cx="7356890" cy="6678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 err="1" smtClean="0">
                <a:latin typeface="Montserrat" panose="00000500000000000000" pitchFamily="2" charset="0"/>
              </a:rPr>
              <a:t>Mục</a:t>
            </a:r>
            <a:r>
              <a:rPr lang="en-US" sz="2000" b="1" dirty="0" smtClean="0">
                <a:latin typeface="Montserrat" panose="00000500000000000000" pitchFamily="2" charset="0"/>
              </a:rPr>
              <a:t> </a:t>
            </a:r>
            <a:r>
              <a:rPr lang="en-US" sz="2000" b="1" dirty="0" err="1" smtClean="0">
                <a:latin typeface="Montserrat" panose="00000500000000000000" pitchFamily="2" charset="0"/>
              </a:rPr>
              <a:t>đích</a:t>
            </a:r>
            <a:r>
              <a:rPr lang="en-US" sz="2000" b="1" dirty="0" smtClean="0">
                <a:latin typeface="Montserrat" panose="00000500000000000000" pitchFamily="2" charset="0"/>
              </a:rPr>
              <a:t>: </a:t>
            </a:r>
            <a:r>
              <a:rPr lang="vi-VN" sz="2000" dirty="0">
                <a:latin typeface="Montserrat" panose="00000500000000000000" pitchFamily="2" charset="0"/>
              </a:rPr>
              <a:t>Phân bổ UE đến AMF dựa trên dung lượng (weight = capacity), đảm bảo tỷ lệ phân bổ gần sát </a:t>
            </a:r>
            <a:r>
              <a:rPr lang="vi-VN" sz="2000" dirty="0" smtClean="0">
                <a:latin typeface="Montserrat" panose="00000500000000000000" pitchFamily="2" charset="0"/>
              </a:rPr>
              <a:t>capacity</a:t>
            </a:r>
            <a:r>
              <a:rPr lang="en-US" sz="2000" dirty="0" smtClean="0">
                <a:latin typeface="Montserrat" panose="00000500000000000000" pitchFamily="2" charset="0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 err="1" smtClean="0">
                <a:latin typeface="Montserrat" panose="00000500000000000000" pitchFamily="2" charset="0"/>
              </a:rPr>
              <a:t>Đầu</a:t>
            </a:r>
            <a:r>
              <a:rPr lang="en-US" sz="2000" b="1" dirty="0" smtClean="0">
                <a:latin typeface="Montserrat" panose="00000500000000000000" pitchFamily="2" charset="0"/>
              </a:rPr>
              <a:t> </a:t>
            </a:r>
            <a:r>
              <a:rPr lang="en-US" sz="2000" b="1" dirty="0" err="1" smtClean="0">
                <a:latin typeface="Montserrat" panose="00000500000000000000" pitchFamily="2" charset="0"/>
              </a:rPr>
              <a:t>vào</a:t>
            </a:r>
            <a:r>
              <a:rPr lang="en-US" sz="2000" b="1" dirty="0" smtClean="0">
                <a:latin typeface="Montserrat" panose="00000500000000000000" pitchFamily="2" charset="0"/>
              </a:rPr>
              <a:t>:</a:t>
            </a:r>
          </a:p>
          <a:p>
            <a:pPr marL="800100" lvl="1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dirty="0" err="1">
                <a:latin typeface="Montserrat" panose="00000500000000000000" pitchFamily="2" charset="0"/>
              </a:rPr>
              <a:t>amf_weight</a:t>
            </a:r>
            <a:r>
              <a:rPr lang="en-US" sz="2000" dirty="0">
                <a:latin typeface="Montserrat" panose="00000500000000000000" pitchFamily="2" charset="0"/>
              </a:rPr>
              <a:t>[NUM_AMF]: </a:t>
            </a:r>
            <a:r>
              <a:rPr lang="en-US" sz="2000" dirty="0" err="1">
                <a:latin typeface="Montserrat" panose="00000500000000000000" pitchFamily="2" charset="0"/>
              </a:rPr>
              <a:t>Trọng</a:t>
            </a:r>
            <a:r>
              <a:rPr lang="en-US" sz="2000" dirty="0">
                <a:latin typeface="Montserrat" panose="00000500000000000000" pitchFamily="2" charset="0"/>
              </a:rPr>
              <a:t> </a:t>
            </a:r>
            <a:r>
              <a:rPr lang="en-US" sz="2000" dirty="0" err="1">
                <a:latin typeface="Montserrat" panose="00000500000000000000" pitchFamily="2" charset="0"/>
              </a:rPr>
              <a:t>số</a:t>
            </a:r>
            <a:r>
              <a:rPr lang="en-US" sz="2000" dirty="0">
                <a:latin typeface="Montserrat" panose="00000500000000000000" pitchFamily="2" charset="0"/>
              </a:rPr>
              <a:t> ban </a:t>
            </a:r>
            <a:r>
              <a:rPr lang="en-US" sz="2000" dirty="0" err="1">
                <a:latin typeface="Montserrat" panose="00000500000000000000" pitchFamily="2" charset="0"/>
              </a:rPr>
              <a:t>đầu</a:t>
            </a:r>
            <a:r>
              <a:rPr lang="en-US" sz="2000" dirty="0">
                <a:latin typeface="Montserrat" panose="00000500000000000000" pitchFamily="2" charset="0"/>
              </a:rPr>
              <a:t> = capacity (40, 20, 30, 70, 40).</a:t>
            </a:r>
          </a:p>
          <a:p>
            <a:pPr marL="800100" lvl="1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dirty="0" err="1">
                <a:latin typeface="Montserrat" panose="00000500000000000000" pitchFamily="2" charset="0"/>
              </a:rPr>
              <a:t>amf_current_weight</a:t>
            </a:r>
            <a:r>
              <a:rPr lang="en-US" sz="2000" dirty="0">
                <a:latin typeface="Montserrat" panose="00000500000000000000" pitchFamily="2" charset="0"/>
              </a:rPr>
              <a:t>[NUM_AMF]: </a:t>
            </a:r>
            <a:r>
              <a:rPr lang="en-US" sz="2000" dirty="0" err="1">
                <a:latin typeface="Montserrat" panose="00000500000000000000" pitchFamily="2" charset="0"/>
              </a:rPr>
              <a:t>Trọng</a:t>
            </a:r>
            <a:r>
              <a:rPr lang="en-US" sz="2000" dirty="0">
                <a:latin typeface="Montserrat" panose="00000500000000000000" pitchFamily="2" charset="0"/>
              </a:rPr>
              <a:t> </a:t>
            </a:r>
            <a:r>
              <a:rPr lang="en-US" sz="2000" dirty="0" err="1">
                <a:latin typeface="Montserrat" panose="00000500000000000000" pitchFamily="2" charset="0"/>
              </a:rPr>
              <a:t>số</a:t>
            </a:r>
            <a:r>
              <a:rPr lang="en-US" sz="2000" dirty="0">
                <a:latin typeface="Montserrat" panose="00000500000000000000" pitchFamily="2" charset="0"/>
              </a:rPr>
              <a:t> </a:t>
            </a:r>
            <a:r>
              <a:rPr lang="en-US" sz="2000" dirty="0" err="1">
                <a:latin typeface="Montserrat" panose="00000500000000000000" pitchFamily="2" charset="0"/>
              </a:rPr>
              <a:t>hiện</a:t>
            </a:r>
            <a:r>
              <a:rPr lang="en-US" sz="2000" dirty="0">
                <a:latin typeface="Montserrat" panose="00000500000000000000" pitchFamily="2" charset="0"/>
              </a:rPr>
              <a:t> </a:t>
            </a:r>
            <a:r>
              <a:rPr lang="en-US" sz="2000" dirty="0" err="1">
                <a:latin typeface="Montserrat" panose="00000500000000000000" pitchFamily="2" charset="0"/>
              </a:rPr>
              <a:t>tại</a:t>
            </a:r>
            <a:r>
              <a:rPr lang="en-US" sz="2000" dirty="0">
                <a:latin typeface="Montserrat" panose="00000500000000000000" pitchFamily="2" charset="0"/>
              </a:rPr>
              <a:t> (</a:t>
            </a:r>
            <a:r>
              <a:rPr lang="en-US" sz="2000" dirty="0" err="1">
                <a:latin typeface="Montserrat" panose="00000500000000000000" pitchFamily="2" charset="0"/>
              </a:rPr>
              <a:t>khởi</a:t>
            </a:r>
            <a:r>
              <a:rPr lang="en-US" sz="2000" dirty="0">
                <a:latin typeface="Montserrat" panose="00000500000000000000" pitchFamily="2" charset="0"/>
              </a:rPr>
              <a:t> </a:t>
            </a:r>
            <a:r>
              <a:rPr lang="en-US" sz="2000" dirty="0" err="1">
                <a:latin typeface="Montserrat" panose="00000500000000000000" pitchFamily="2" charset="0"/>
              </a:rPr>
              <a:t>tạo</a:t>
            </a:r>
            <a:r>
              <a:rPr lang="en-US" sz="2000" dirty="0">
                <a:latin typeface="Montserrat" panose="00000500000000000000" pitchFamily="2" charset="0"/>
              </a:rPr>
              <a:t> 0, </a:t>
            </a:r>
            <a:r>
              <a:rPr lang="en-US" sz="2000" dirty="0" err="1">
                <a:latin typeface="Montserrat" panose="00000500000000000000" pitchFamily="2" charset="0"/>
              </a:rPr>
              <a:t>cập</a:t>
            </a:r>
            <a:r>
              <a:rPr lang="en-US" sz="2000" dirty="0">
                <a:latin typeface="Montserrat" panose="00000500000000000000" pitchFamily="2" charset="0"/>
              </a:rPr>
              <a:t> </a:t>
            </a:r>
            <a:r>
              <a:rPr lang="en-US" sz="2000" dirty="0" err="1">
                <a:latin typeface="Montserrat" panose="00000500000000000000" pitchFamily="2" charset="0"/>
              </a:rPr>
              <a:t>nhật</a:t>
            </a:r>
            <a:r>
              <a:rPr lang="en-US" sz="2000" dirty="0">
                <a:latin typeface="Montserrat" panose="00000500000000000000" pitchFamily="2" charset="0"/>
              </a:rPr>
              <a:t> </a:t>
            </a:r>
            <a:r>
              <a:rPr lang="en-US" sz="2000" dirty="0" err="1">
                <a:latin typeface="Montserrat" panose="00000500000000000000" pitchFamily="2" charset="0"/>
              </a:rPr>
              <a:t>động</a:t>
            </a:r>
            <a:r>
              <a:rPr lang="en-US" sz="2000" dirty="0">
                <a:latin typeface="Montserrat" panose="00000500000000000000" pitchFamily="2" charset="0"/>
              </a:rPr>
              <a:t>).</a:t>
            </a:r>
          </a:p>
          <a:p>
            <a:pPr marL="800100" lvl="1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dirty="0" err="1">
                <a:latin typeface="Montserrat" panose="00000500000000000000" pitchFamily="2" charset="0"/>
              </a:rPr>
              <a:t>amf_counts</a:t>
            </a:r>
            <a:r>
              <a:rPr lang="en-US" sz="2000" dirty="0">
                <a:latin typeface="Montserrat" panose="00000500000000000000" pitchFamily="2" charset="0"/>
              </a:rPr>
              <a:t>[NUM_AMF]: </a:t>
            </a:r>
            <a:r>
              <a:rPr lang="en-US" sz="2000" dirty="0" err="1">
                <a:latin typeface="Montserrat" panose="00000500000000000000" pitchFamily="2" charset="0"/>
              </a:rPr>
              <a:t>Số</a:t>
            </a:r>
            <a:r>
              <a:rPr lang="en-US" sz="2000" dirty="0">
                <a:latin typeface="Montserrat" panose="00000500000000000000" pitchFamily="2" charset="0"/>
              </a:rPr>
              <a:t> UE </a:t>
            </a:r>
            <a:r>
              <a:rPr lang="en-US" sz="2000" dirty="0" err="1">
                <a:latin typeface="Montserrat" panose="00000500000000000000" pitchFamily="2" charset="0"/>
              </a:rPr>
              <a:t>hiện</a:t>
            </a:r>
            <a:r>
              <a:rPr lang="en-US" sz="2000" dirty="0">
                <a:latin typeface="Montserrat" panose="00000500000000000000" pitchFamily="2" charset="0"/>
              </a:rPr>
              <a:t> </a:t>
            </a:r>
            <a:r>
              <a:rPr lang="en-US" sz="2000" dirty="0" err="1">
                <a:latin typeface="Montserrat" panose="00000500000000000000" pitchFamily="2" charset="0"/>
              </a:rPr>
              <a:t>tại</a:t>
            </a:r>
            <a:r>
              <a:rPr lang="en-US" sz="2000" dirty="0">
                <a:latin typeface="Montserrat" panose="00000500000000000000" pitchFamily="2" charset="0"/>
              </a:rPr>
              <a:t> </a:t>
            </a:r>
            <a:r>
              <a:rPr lang="en-US" sz="2000" dirty="0" err="1">
                <a:latin typeface="Montserrat" panose="00000500000000000000" pitchFamily="2" charset="0"/>
              </a:rPr>
              <a:t>trên</a:t>
            </a:r>
            <a:r>
              <a:rPr lang="en-US" sz="2000" dirty="0">
                <a:latin typeface="Montserrat" panose="00000500000000000000" pitchFamily="2" charset="0"/>
              </a:rPr>
              <a:t> AMF.</a:t>
            </a:r>
          </a:p>
          <a:p>
            <a:pPr marL="800100" lvl="1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vi-VN" sz="2000" dirty="0">
                <a:latin typeface="Montserrat" panose="00000500000000000000" pitchFamily="2" charset="0"/>
              </a:rPr>
              <a:t>amf_capacity[NUM_AMF]: Dung lượng tối đa (40, 20, 30, 70, 40</a:t>
            </a:r>
            <a:r>
              <a:rPr lang="vi-VN" sz="2000" dirty="0" smtClean="0">
                <a:latin typeface="Montserrat" panose="00000500000000000000" pitchFamily="2" charset="0"/>
              </a:rPr>
              <a:t>).</a:t>
            </a:r>
            <a:endParaRPr lang="en-US" sz="2000" dirty="0">
              <a:latin typeface="Montserrat" panose="00000500000000000000" pitchFamily="2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 b="1" dirty="0">
                <a:latin typeface="Montserrat" panose="00000500000000000000" pitchFamily="2" charset="0"/>
              </a:rPr>
              <a:t>Đầu ra: </a:t>
            </a:r>
            <a:r>
              <a:rPr lang="vi-VN" sz="2000" dirty="0">
                <a:latin typeface="Montserrat" panose="00000500000000000000" pitchFamily="2" charset="0"/>
              </a:rPr>
              <a:t>Index AMF được chọn (0-4, tương ứng </a:t>
            </a:r>
            <a:r>
              <a:rPr lang="vi-VN" sz="2000" dirty="0" smtClean="0">
                <a:latin typeface="Montserrat" panose="00000500000000000000" pitchFamily="2" charset="0"/>
              </a:rPr>
              <a:t>AMF</a:t>
            </a:r>
            <a:r>
              <a:rPr lang="en-US" sz="2000" dirty="0" smtClean="0">
                <a:latin typeface="Montserrat" panose="00000500000000000000" pitchFamily="2" charset="0"/>
              </a:rPr>
              <a:t> </a:t>
            </a:r>
            <a:r>
              <a:rPr lang="vi-VN" sz="2000" dirty="0" smtClean="0">
                <a:latin typeface="Montserrat" panose="00000500000000000000" pitchFamily="2" charset="0"/>
              </a:rPr>
              <a:t>1-5</a:t>
            </a:r>
            <a:r>
              <a:rPr lang="vi-VN" sz="2000" dirty="0">
                <a:latin typeface="Montserrat" panose="00000500000000000000" pitchFamily="2" charset="0"/>
              </a:rPr>
              <a:t>) hoặc -1 (nếu tất cả AMF đầy tải).</a:t>
            </a:r>
          </a:p>
          <a:p>
            <a:endParaRPr lang="vi-VN" sz="2000" dirty="0">
              <a:latin typeface="Montserrat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1000021" y="7147619"/>
            <a:ext cx="5083443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00" b="1" dirty="0" err="1" smtClean="0">
                <a:latin typeface="Montserrat" panose="00000500000000000000" pitchFamily="2" charset="0"/>
              </a:rPr>
              <a:t>Hình</a:t>
            </a:r>
            <a:r>
              <a:rPr lang="en-US" sz="1900" b="1" dirty="0" smtClean="0">
                <a:latin typeface="Montserrat" panose="00000500000000000000" pitchFamily="2" charset="0"/>
              </a:rPr>
              <a:t> 4. </a:t>
            </a:r>
            <a:r>
              <a:rPr lang="en-US" sz="1900" b="1" dirty="0" err="1" smtClean="0">
                <a:latin typeface="Montserrat" panose="00000500000000000000" pitchFamily="2" charset="0"/>
              </a:rPr>
              <a:t>Thuật</a:t>
            </a:r>
            <a:r>
              <a:rPr lang="en-US" sz="1900" b="1" dirty="0" smtClean="0">
                <a:latin typeface="Montserrat" panose="00000500000000000000" pitchFamily="2" charset="0"/>
              </a:rPr>
              <a:t> </a:t>
            </a:r>
            <a:r>
              <a:rPr lang="en-US" sz="1900" b="1" dirty="0" err="1" smtClean="0">
                <a:latin typeface="Montserrat" panose="00000500000000000000" pitchFamily="2" charset="0"/>
              </a:rPr>
              <a:t>toán</a:t>
            </a:r>
            <a:r>
              <a:rPr lang="en-US" sz="1900" b="1" dirty="0" smtClean="0">
                <a:latin typeface="Montserrat" panose="00000500000000000000" pitchFamily="2" charset="0"/>
              </a:rPr>
              <a:t> </a:t>
            </a:r>
            <a:r>
              <a:rPr lang="en-US" sz="1900" b="1" dirty="0" err="1" smtClean="0">
                <a:latin typeface="Montserrat" panose="00000500000000000000" pitchFamily="2" charset="0"/>
              </a:rPr>
              <a:t>cân</a:t>
            </a:r>
            <a:r>
              <a:rPr lang="en-US" sz="1900" b="1" dirty="0" smtClean="0">
                <a:latin typeface="Montserrat" panose="00000500000000000000" pitchFamily="2" charset="0"/>
              </a:rPr>
              <a:t> </a:t>
            </a:r>
            <a:r>
              <a:rPr lang="en-US" sz="1900" b="1" dirty="0" err="1" smtClean="0">
                <a:latin typeface="Montserrat" panose="00000500000000000000" pitchFamily="2" charset="0"/>
              </a:rPr>
              <a:t>bằng</a:t>
            </a:r>
            <a:r>
              <a:rPr lang="en-US" sz="1900" b="1" dirty="0" smtClean="0">
                <a:latin typeface="Montserrat" panose="00000500000000000000" pitchFamily="2" charset="0"/>
              </a:rPr>
              <a:t> </a:t>
            </a:r>
            <a:r>
              <a:rPr lang="en-US" sz="1900" b="1" dirty="0" err="1" smtClean="0">
                <a:latin typeface="Montserrat" panose="00000500000000000000" pitchFamily="2" charset="0"/>
              </a:rPr>
              <a:t>tải</a:t>
            </a:r>
            <a:r>
              <a:rPr lang="en-US" sz="1900" b="1" dirty="0" smtClean="0">
                <a:latin typeface="Montserrat" panose="00000500000000000000" pitchFamily="2" charset="0"/>
              </a:rPr>
              <a:t> SWRR</a:t>
            </a:r>
            <a:endParaRPr lang="en-US" sz="1900" b="1" dirty="0"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7949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256330"/>
            <a:ext cx="18456596" cy="10543330"/>
          </a:xfrm>
          <a:custGeom>
            <a:avLst/>
            <a:gdLst/>
            <a:ahLst/>
            <a:cxnLst/>
            <a:rect l="l" t="t" r="r" b="b"/>
            <a:pathLst>
              <a:path w="18456596" h="10543330">
                <a:moveTo>
                  <a:pt x="0" y="0"/>
                </a:moveTo>
                <a:lnTo>
                  <a:pt x="18456596" y="0"/>
                </a:lnTo>
                <a:lnTo>
                  <a:pt x="18456596" y="10543330"/>
                </a:lnTo>
                <a:lnTo>
                  <a:pt x="0" y="105433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7125998" y="9092410"/>
            <a:ext cx="320601" cy="815608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7238"/>
              </a:lnSpc>
              <a:spcBef>
                <a:spcPct val="0"/>
              </a:spcBef>
            </a:pPr>
            <a:r>
              <a:rPr lang="en-US" sz="3200" dirty="0">
                <a:solidFill>
                  <a:srgbClr val="000000"/>
                </a:solidFill>
                <a:latin typeface="Monument"/>
                <a:ea typeface="Monument"/>
                <a:cs typeface="Monument"/>
                <a:sym typeface="Monument"/>
              </a:rPr>
              <a:t>7</a:t>
            </a:r>
            <a:endParaRPr lang="en-US" sz="3200" dirty="0">
              <a:solidFill>
                <a:srgbClr val="000000"/>
              </a:solidFill>
              <a:latin typeface="Monument"/>
              <a:ea typeface="Monument"/>
              <a:cs typeface="Monument"/>
              <a:sym typeface="Monument"/>
            </a:endParaRPr>
          </a:p>
        </p:txBody>
      </p:sp>
      <p:grpSp>
        <p:nvGrpSpPr>
          <p:cNvPr id="8" name="Group 8"/>
          <p:cNvGrpSpPr/>
          <p:nvPr/>
        </p:nvGrpSpPr>
        <p:grpSpPr>
          <a:xfrm>
            <a:off x="1117600" y="137243"/>
            <a:ext cx="16230600" cy="1208220"/>
            <a:chOff x="0" y="705703"/>
            <a:chExt cx="21640800" cy="1610959"/>
          </a:xfrm>
        </p:grpSpPr>
        <p:grpSp>
          <p:nvGrpSpPr>
            <p:cNvPr id="9" name="Group 9"/>
            <p:cNvGrpSpPr/>
            <p:nvPr/>
          </p:nvGrpSpPr>
          <p:grpSpPr>
            <a:xfrm>
              <a:off x="0" y="2253036"/>
              <a:ext cx="21640800" cy="63626"/>
              <a:chOff x="0" y="0"/>
              <a:chExt cx="4274726" cy="12568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4274726" cy="12568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12568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12568"/>
                    </a:lnTo>
                    <a:lnTo>
                      <a:pt x="0" y="12568"/>
                    </a:lnTo>
                    <a:close/>
                  </a:path>
                </a:pathLst>
              </a:custGeom>
              <a:solidFill>
                <a:srgbClr val="AF0000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0" y="-38100"/>
                <a:ext cx="4274726" cy="5066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3" name="TextBox 13"/>
            <p:cNvSpPr txBox="1"/>
            <p:nvPr/>
          </p:nvSpPr>
          <p:spPr>
            <a:xfrm>
              <a:off x="1014223" y="705703"/>
              <a:ext cx="19612355" cy="1062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720"/>
                </a:lnSpc>
                <a:spcBef>
                  <a:spcPct val="0"/>
                </a:spcBef>
              </a:pPr>
              <a:r>
                <a:rPr lang="en-US" sz="4000" b="1" dirty="0" err="1" smtClean="0">
                  <a:solidFill>
                    <a:srgbClr val="C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Cách</a:t>
              </a:r>
              <a:r>
                <a:rPr lang="en-US" sz="4000" b="1" dirty="0" smtClean="0">
                  <a:solidFill>
                    <a:srgbClr val="C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 </a:t>
              </a:r>
              <a:r>
                <a:rPr lang="en-US" sz="4000" b="1" dirty="0" err="1" smtClean="0">
                  <a:solidFill>
                    <a:srgbClr val="C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giải</a:t>
              </a:r>
              <a:r>
                <a:rPr lang="en-US" sz="4000" b="1" dirty="0" smtClean="0">
                  <a:solidFill>
                    <a:srgbClr val="C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 </a:t>
              </a:r>
              <a:r>
                <a:rPr lang="en-US" sz="4000" b="1" dirty="0" err="1" smtClean="0">
                  <a:solidFill>
                    <a:srgbClr val="C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quyết</a:t>
              </a:r>
              <a:endParaRPr lang="en-US" sz="4000" b="1" dirty="0">
                <a:solidFill>
                  <a:srgbClr val="C00000"/>
                </a:solidFill>
                <a:latin typeface="Montserrat Bold"/>
                <a:ea typeface="Montserrat Bold"/>
                <a:cs typeface="Montserrat Bold"/>
                <a:sym typeface="Montserrat Bold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130300" y="243476"/>
            <a:ext cx="6222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C00000"/>
                </a:solidFill>
                <a:latin typeface="Montserrat Bold" panose="00000800000000000000" pitchFamily="2" charset="0"/>
              </a:rPr>
              <a:t>2</a:t>
            </a:r>
            <a:r>
              <a:rPr lang="en-US" sz="4000" dirty="0" smtClean="0">
                <a:solidFill>
                  <a:srgbClr val="C00000"/>
                </a:solidFill>
                <a:latin typeface="Montserrat Bold" panose="00000800000000000000" pitchFamily="2" charset="0"/>
              </a:rPr>
              <a:t>.</a:t>
            </a:r>
            <a:endParaRPr lang="en-US" sz="4000" dirty="0">
              <a:solidFill>
                <a:srgbClr val="C00000"/>
              </a:solidFill>
              <a:latin typeface="Montserrat Bold" panose="00000800000000000000" pitchFamily="2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603771" y="1477143"/>
            <a:ext cx="8048519" cy="5019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en-US" sz="2000" b="1" dirty="0" smtClean="0">
                <a:latin typeface="Montserrat" panose="00000500000000000000" pitchFamily="2" charset="0"/>
              </a:rPr>
              <a:t>2.3. </a:t>
            </a:r>
            <a:r>
              <a:rPr lang="en-US" sz="2000" b="1" dirty="0" err="1" smtClean="0">
                <a:latin typeface="Montserrat" panose="00000500000000000000" pitchFamily="2" charset="0"/>
              </a:rPr>
              <a:t>Thuật</a:t>
            </a:r>
            <a:r>
              <a:rPr lang="en-US" sz="2000" b="1" dirty="0" smtClean="0">
                <a:latin typeface="Montserrat" panose="00000500000000000000" pitchFamily="2" charset="0"/>
              </a:rPr>
              <a:t> </a:t>
            </a:r>
            <a:r>
              <a:rPr lang="en-US" sz="2000" b="1" dirty="0" err="1" smtClean="0">
                <a:latin typeface="Montserrat" panose="00000500000000000000" pitchFamily="2" charset="0"/>
              </a:rPr>
              <a:t>toán</a:t>
            </a:r>
            <a:r>
              <a:rPr lang="en-US" sz="2000" b="1" dirty="0" smtClean="0">
                <a:latin typeface="Montserrat" panose="00000500000000000000" pitchFamily="2" charset="0"/>
              </a:rPr>
              <a:t> </a:t>
            </a:r>
            <a:r>
              <a:rPr lang="en-US" sz="2000" b="1" dirty="0" err="1" smtClean="0">
                <a:latin typeface="Montserrat" panose="00000500000000000000" pitchFamily="2" charset="0"/>
              </a:rPr>
              <a:t>cân</a:t>
            </a:r>
            <a:r>
              <a:rPr lang="en-US" sz="2000" b="1" dirty="0" smtClean="0">
                <a:latin typeface="Montserrat" panose="00000500000000000000" pitchFamily="2" charset="0"/>
              </a:rPr>
              <a:t> </a:t>
            </a:r>
            <a:r>
              <a:rPr lang="en-US" sz="2000" b="1" dirty="0" err="1" smtClean="0">
                <a:latin typeface="Montserrat" panose="00000500000000000000" pitchFamily="2" charset="0"/>
              </a:rPr>
              <a:t>bằng</a:t>
            </a:r>
            <a:r>
              <a:rPr lang="en-US" sz="2000" b="1" dirty="0" smtClean="0">
                <a:latin typeface="Montserrat" panose="00000500000000000000" pitchFamily="2" charset="0"/>
              </a:rPr>
              <a:t> </a:t>
            </a:r>
            <a:r>
              <a:rPr lang="en-US" sz="2000" b="1" dirty="0" err="1" smtClean="0">
                <a:latin typeface="Montserrat" panose="00000500000000000000" pitchFamily="2" charset="0"/>
              </a:rPr>
              <a:t>tải</a:t>
            </a:r>
            <a:r>
              <a:rPr lang="en-US" sz="2000" b="1" dirty="0" smtClean="0">
                <a:latin typeface="Montserrat" panose="00000500000000000000" pitchFamily="2" charset="0"/>
              </a:rPr>
              <a:t> SWRR </a:t>
            </a:r>
            <a:endParaRPr lang="en-US" sz="2000" b="1" dirty="0">
              <a:latin typeface="Montserrat" panose="00000500000000000000" pitchFamily="2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49584" y="2023685"/>
            <a:ext cx="9014500" cy="7871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 err="1" smtClean="0">
                <a:latin typeface="Montserrat" panose="00000500000000000000" pitchFamily="2" charset="0"/>
              </a:rPr>
              <a:t>Hoạt</a:t>
            </a:r>
            <a:r>
              <a:rPr lang="en-US" sz="2000" b="1" dirty="0" smtClean="0">
                <a:latin typeface="Montserrat" panose="00000500000000000000" pitchFamily="2" charset="0"/>
              </a:rPr>
              <a:t> </a:t>
            </a:r>
            <a:r>
              <a:rPr lang="en-US" sz="2000" b="1" dirty="0" err="1" smtClean="0">
                <a:latin typeface="Montserrat" panose="00000500000000000000" pitchFamily="2" charset="0"/>
              </a:rPr>
              <a:t>động</a:t>
            </a:r>
            <a:r>
              <a:rPr lang="en-US" sz="2000" b="1" dirty="0" smtClean="0">
                <a:latin typeface="Montserrat" panose="00000500000000000000" pitchFamily="2" charset="0"/>
              </a:rPr>
              <a:t>: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vi-VN" sz="1900" b="1" dirty="0" smtClean="0">
                <a:latin typeface="Montserrat" panose="00000500000000000000" pitchFamily="2" charset="0"/>
              </a:rPr>
              <a:t>B1</a:t>
            </a:r>
            <a:r>
              <a:rPr lang="vi-VN" sz="1900" b="1" dirty="0">
                <a:latin typeface="Montserrat" panose="00000500000000000000" pitchFamily="2" charset="0"/>
              </a:rPr>
              <a:t>: </a:t>
            </a:r>
            <a:r>
              <a:rPr lang="vi-VN" sz="1900" dirty="0">
                <a:latin typeface="Montserrat" panose="00000500000000000000" pitchFamily="2" charset="0"/>
              </a:rPr>
              <a:t>Tính tổng trọng </a:t>
            </a:r>
            <a:r>
              <a:rPr lang="vi-VN" sz="1900" dirty="0" smtClean="0">
                <a:latin typeface="Montserrat" panose="00000500000000000000" pitchFamily="2" charset="0"/>
              </a:rPr>
              <a:t>số </a:t>
            </a:r>
            <a:r>
              <a:rPr lang="vi-VN" sz="1900" b="1" dirty="0">
                <a:latin typeface="Montserrat" panose="00000500000000000000" pitchFamily="2" charset="0"/>
              </a:rPr>
              <a:t>total = ∑ amf_weight[i]</a:t>
            </a:r>
            <a:r>
              <a:rPr lang="vi-VN" sz="1900" dirty="0">
                <a:latin typeface="Montserrat" panose="00000500000000000000" pitchFamily="2" charset="0"/>
              </a:rPr>
              <a:t>.</a:t>
            </a:r>
            <a:br>
              <a:rPr lang="vi-VN" sz="1900" dirty="0">
                <a:latin typeface="Montserrat" panose="00000500000000000000" pitchFamily="2" charset="0"/>
              </a:rPr>
            </a:br>
            <a:r>
              <a:rPr lang="vi-VN" sz="1900" dirty="0">
                <a:latin typeface="Montserrat" panose="00000500000000000000" pitchFamily="2" charset="0"/>
              </a:rPr>
              <a:t>Đây là tổng trọng số của tất cả AMF, dùng để điều chỉnh lại cân bằng khi phân bổ</a:t>
            </a:r>
            <a:r>
              <a:rPr lang="vi-VN" sz="1900" dirty="0" smtClean="0">
                <a:latin typeface="Montserrat" panose="00000500000000000000" pitchFamily="2" charset="0"/>
              </a:rPr>
              <a:t>.</a:t>
            </a:r>
            <a:endParaRPr lang="en-US" sz="1900" dirty="0" smtClean="0">
              <a:latin typeface="Montserrat" panose="00000500000000000000" pitchFamily="2" charset="0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900" b="1" dirty="0" smtClean="0">
                <a:latin typeface="Montserrat" panose="00000500000000000000" pitchFamily="2" charset="0"/>
              </a:rPr>
              <a:t>B2: </a:t>
            </a:r>
            <a:r>
              <a:rPr lang="en-US" sz="1900" dirty="0" err="1" smtClean="0">
                <a:latin typeface="Montserrat" panose="00000500000000000000" pitchFamily="2" charset="0"/>
              </a:rPr>
              <a:t>Cập</a:t>
            </a:r>
            <a:r>
              <a:rPr lang="en-US" sz="1900" dirty="0" smtClean="0">
                <a:latin typeface="Montserrat" panose="00000500000000000000" pitchFamily="2" charset="0"/>
              </a:rPr>
              <a:t> </a:t>
            </a:r>
            <a:r>
              <a:rPr lang="en-US" sz="1900" dirty="0" err="1" smtClean="0">
                <a:latin typeface="Montserrat" panose="00000500000000000000" pitchFamily="2" charset="0"/>
              </a:rPr>
              <a:t>nhật</a:t>
            </a:r>
            <a:r>
              <a:rPr lang="en-US" sz="1900" dirty="0" smtClean="0">
                <a:latin typeface="Montserrat" panose="00000500000000000000" pitchFamily="2" charset="0"/>
              </a:rPr>
              <a:t> </a:t>
            </a:r>
            <a:r>
              <a:rPr lang="en-US" sz="1900" dirty="0" err="1" smtClean="0">
                <a:latin typeface="Montserrat" panose="00000500000000000000" pitchFamily="2" charset="0"/>
              </a:rPr>
              <a:t>current_weight</a:t>
            </a:r>
            <a:r>
              <a:rPr lang="en-US" sz="1900" dirty="0" smtClean="0">
                <a:latin typeface="Montserrat" panose="00000500000000000000" pitchFamily="2" charset="0"/>
              </a:rPr>
              <a:t>, </a:t>
            </a:r>
            <a:r>
              <a:rPr lang="en-US" sz="1900" dirty="0" err="1" smtClean="0">
                <a:latin typeface="Montserrat" panose="00000500000000000000" pitchFamily="2" charset="0"/>
              </a:rPr>
              <a:t>với</a:t>
            </a:r>
            <a:r>
              <a:rPr lang="en-US" sz="1900" dirty="0" smtClean="0">
                <a:latin typeface="Montserrat" panose="00000500000000000000" pitchFamily="2" charset="0"/>
              </a:rPr>
              <a:t> </a:t>
            </a:r>
            <a:r>
              <a:rPr lang="en-US" sz="1900" dirty="0" err="1">
                <a:latin typeface="Montserrat" panose="00000500000000000000" pitchFamily="2" charset="0"/>
              </a:rPr>
              <a:t>mỗi</a:t>
            </a:r>
            <a:r>
              <a:rPr lang="en-US" sz="1900" dirty="0">
                <a:latin typeface="Montserrat" panose="00000500000000000000" pitchFamily="2" charset="0"/>
              </a:rPr>
              <a:t> AMF </a:t>
            </a:r>
            <a:r>
              <a:rPr lang="en-US" sz="1900" dirty="0" err="1">
                <a:latin typeface="Montserrat" panose="00000500000000000000" pitchFamily="2" charset="0"/>
              </a:rPr>
              <a:t>i</a:t>
            </a:r>
            <a:r>
              <a:rPr lang="en-US" sz="1900" dirty="0">
                <a:latin typeface="Montserrat" panose="00000500000000000000" pitchFamily="2" charset="0"/>
              </a:rPr>
              <a:t>, ta </a:t>
            </a:r>
            <a:r>
              <a:rPr lang="en-US" sz="1900" b="1" dirty="0" err="1">
                <a:latin typeface="Montserrat" panose="00000500000000000000" pitchFamily="2" charset="0"/>
              </a:rPr>
              <a:t>cộng</a:t>
            </a:r>
            <a:r>
              <a:rPr lang="en-US" sz="1900" b="1" dirty="0">
                <a:latin typeface="Montserrat" panose="00000500000000000000" pitchFamily="2" charset="0"/>
              </a:rPr>
              <a:t> </a:t>
            </a:r>
            <a:r>
              <a:rPr lang="en-US" sz="1900" b="1" dirty="0" err="1">
                <a:latin typeface="Montserrat" panose="00000500000000000000" pitchFamily="2" charset="0"/>
              </a:rPr>
              <a:t>thêm</a:t>
            </a:r>
            <a:r>
              <a:rPr lang="en-US" sz="1900" b="1" dirty="0">
                <a:latin typeface="Montserrat" panose="00000500000000000000" pitchFamily="2" charset="0"/>
              </a:rPr>
              <a:t> </a:t>
            </a:r>
            <a:r>
              <a:rPr lang="en-US" sz="1900" b="1" dirty="0" err="1">
                <a:latin typeface="Montserrat" panose="00000500000000000000" pitchFamily="2" charset="0"/>
              </a:rPr>
              <a:t>amf_weight</a:t>
            </a:r>
            <a:r>
              <a:rPr lang="en-US" sz="1900" b="1" dirty="0">
                <a:latin typeface="Montserrat" panose="00000500000000000000" pitchFamily="2" charset="0"/>
              </a:rPr>
              <a:t>[</a:t>
            </a:r>
            <a:r>
              <a:rPr lang="en-US" sz="1900" b="1" dirty="0" err="1">
                <a:latin typeface="Montserrat" panose="00000500000000000000" pitchFamily="2" charset="0"/>
              </a:rPr>
              <a:t>i</a:t>
            </a:r>
            <a:r>
              <a:rPr lang="en-US" sz="1900" b="1" dirty="0">
                <a:latin typeface="Montserrat" panose="00000500000000000000" pitchFamily="2" charset="0"/>
              </a:rPr>
              <a:t>]</a:t>
            </a:r>
            <a:r>
              <a:rPr lang="en-US" sz="1900" dirty="0">
                <a:latin typeface="Montserrat" panose="00000500000000000000" pitchFamily="2" charset="0"/>
              </a:rPr>
              <a:t> </a:t>
            </a:r>
            <a:r>
              <a:rPr lang="en-US" sz="1900" dirty="0" err="1" smtClean="0">
                <a:latin typeface="Montserrat" panose="00000500000000000000" pitchFamily="2" charset="0"/>
              </a:rPr>
              <a:t>vào</a:t>
            </a:r>
            <a:r>
              <a:rPr lang="en-US" sz="1900" dirty="0" smtClean="0">
                <a:latin typeface="Montserrat" panose="00000500000000000000" pitchFamily="2" charset="0"/>
              </a:rPr>
              <a:t> </a:t>
            </a:r>
            <a:r>
              <a:rPr lang="en-US" sz="1900" dirty="0" err="1" smtClean="0">
                <a:latin typeface="Montserrat" panose="00000500000000000000" pitchFamily="2" charset="0"/>
              </a:rPr>
              <a:t>amf_current_weight</a:t>
            </a:r>
            <a:r>
              <a:rPr lang="en-US" sz="1900" dirty="0" smtClean="0">
                <a:latin typeface="Montserrat" panose="00000500000000000000" pitchFamily="2" charset="0"/>
              </a:rPr>
              <a:t>[</a:t>
            </a:r>
            <a:r>
              <a:rPr lang="en-US" sz="1900" dirty="0" err="1" smtClean="0">
                <a:latin typeface="Montserrat" panose="00000500000000000000" pitchFamily="2" charset="0"/>
              </a:rPr>
              <a:t>i</a:t>
            </a:r>
            <a:r>
              <a:rPr lang="en-US" sz="1900" dirty="0" smtClean="0">
                <a:latin typeface="Montserrat" panose="00000500000000000000" pitchFamily="2" charset="0"/>
              </a:rPr>
              <a:t>].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900" b="1" dirty="0" smtClean="0">
                <a:latin typeface="Montserrat" panose="00000500000000000000" pitchFamily="2" charset="0"/>
              </a:rPr>
              <a:t>B3: </a:t>
            </a:r>
            <a:r>
              <a:rPr lang="vi-VN" sz="1900" dirty="0">
                <a:latin typeface="Montserrat" panose="00000500000000000000" pitchFamily="2" charset="0"/>
              </a:rPr>
              <a:t>Chọn AMF có current_weight lớn nhất và chưa vượt quá </a:t>
            </a:r>
            <a:r>
              <a:rPr lang="vi-VN" sz="1900" dirty="0" smtClean="0">
                <a:latin typeface="Montserrat" panose="00000500000000000000" pitchFamily="2" charset="0"/>
              </a:rPr>
              <a:t>capacity</a:t>
            </a:r>
            <a:endParaRPr lang="en-US" sz="1900" dirty="0" smtClean="0">
              <a:latin typeface="Montserrat" panose="00000500000000000000" pitchFamily="2" charset="0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900" b="1" dirty="0" smtClean="0">
                <a:latin typeface="Montserrat" panose="00000500000000000000" pitchFamily="2" charset="0"/>
              </a:rPr>
              <a:t>B4: </a:t>
            </a:r>
            <a:r>
              <a:rPr lang="en-US" sz="1900" dirty="0" err="1" smtClean="0">
                <a:latin typeface="Montserrat" panose="00000500000000000000" pitchFamily="2" charset="0"/>
              </a:rPr>
              <a:t>Kiểm</a:t>
            </a:r>
            <a:r>
              <a:rPr lang="en-US" sz="1900" dirty="0" smtClean="0">
                <a:latin typeface="Montserrat" panose="00000500000000000000" pitchFamily="2" charset="0"/>
              </a:rPr>
              <a:t> </a:t>
            </a:r>
            <a:r>
              <a:rPr lang="en-US" sz="1900" dirty="0" err="1" smtClean="0">
                <a:latin typeface="Montserrat" panose="00000500000000000000" pitchFamily="2" charset="0"/>
              </a:rPr>
              <a:t>tra</a:t>
            </a:r>
            <a:r>
              <a:rPr lang="en-US" sz="1900" dirty="0" smtClean="0">
                <a:latin typeface="Montserrat" panose="00000500000000000000" pitchFamily="2" charset="0"/>
              </a:rPr>
              <a:t>  </a:t>
            </a:r>
            <a:r>
              <a:rPr lang="en-US" sz="1900" dirty="0" err="1" smtClean="0">
                <a:latin typeface="Montserrat" panose="00000500000000000000" pitchFamily="2" charset="0"/>
              </a:rPr>
              <a:t>sau</a:t>
            </a:r>
            <a:r>
              <a:rPr lang="en-US" sz="1900" dirty="0" smtClean="0">
                <a:latin typeface="Montserrat" panose="00000500000000000000" pitchFamily="2" charset="0"/>
              </a:rPr>
              <a:t> </a:t>
            </a:r>
            <a:r>
              <a:rPr lang="en-US" sz="1900" dirty="0" err="1" smtClean="0">
                <a:latin typeface="Montserrat" panose="00000500000000000000" pitchFamily="2" charset="0"/>
              </a:rPr>
              <a:t>khi</a:t>
            </a:r>
            <a:r>
              <a:rPr lang="en-US" sz="1900" dirty="0" smtClean="0">
                <a:latin typeface="Montserrat" panose="00000500000000000000" pitchFamily="2" charset="0"/>
              </a:rPr>
              <a:t> </a:t>
            </a:r>
            <a:r>
              <a:rPr lang="en-US" sz="1900" dirty="0" err="1" smtClean="0">
                <a:latin typeface="Montserrat" panose="00000500000000000000" pitchFamily="2" charset="0"/>
              </a:rPr>
              <a:t>chọn</a:t>
            </a:r>
            <a:r>
              <a:rPr lang="en-US" sz="1900" dirty="0" smtClean="0">
                <a:latin typeface="Montserrat" panose="00000500000000000000" pitchFamily="2" charset="0"/>
              </a:rPr>
              <a:t>:</a:t>
            </a: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900" dirty="0" err="1" smtClean="0">
                <a:latin typeface="Montserrat" panose="00000500000000000000" pitchFamily="2" charset="0"/>
              </a:rPr>
              <a:t>Nếu</a:t>
            </a:r>
            <a:r>
              <a:rPr lang="en-US" sz="1900" dirty="0" smtClean="0">
                <a:latin typeface="Montserrat" panose="00000500000000000000" pitchFamily="2" charset="0"/>
              </a:rPr>
              <a:t> </a:t>
            </a:r>
            <a:r>
              <a:rPr lang="en-US" sz="1900" dirty="0" err="1" smtClean="0">
                <a:latin typeface="Montserrat" panose="00000500000000000000" pitchFamily="2" charset="0"/>
              </a:rPr>
              <a:t>tìm</a:t>
            </a:r>
            <a:r>
              <a:rPr lang="en-US" sz="1900" dirty="0" smtClean="0">
                <a:latin typeface="Montserrat" panose="00000500000000000000" pitchFamily="2" charset="0"/>
              </a:rPr>
              <a:t> </a:t>
            </a:r>
            <a:r>
              <a:rPr lang="en-US" sz="1900" dirty="0" err="1" smtClean="0">
                <a:latin typeface="Montserrat" panose="00000500000000000000" pitchFamily="2" charset="0"/>
              </a:rPr>
              <a:t>thấy</a:t>
            </a:r>
            <a:r>
              <a:rPr lang="en-US" sz="1900" dirty="0" smtClean="0">
                <a:latin typeface="Montserrat" panose="00000500000000000000" pitchFamily="2" charset="0"/>
              </a:rPr>
              <a:t> </a:t>
            </a:r>
            <a:r>
              <a:rPr lang="en-US" sz="1900" dirty="0" err="1" smtClean="0">
                <a:latin typeface="Montserrat" panose="00000500000000000000" pitchFamily="2" charset="0"/>
              </a:rPr>
              <a:t>best_i</a:t>
            </a:r>
            <a:r>
              <a:rPr lang="en-US" sz="1900" dirty="0" smtClean="0">
                <a:latin typeface="Montserrat" panose="00000500000000000000" pitchFamily="2" charset="0"/>
              </a:rPr>
              <a:t> &gt;= 0: </a:t>
            </a:r>
            <a:r>
              <a:rPr lang="en-US" sz="1900" dirty="0" err="1" smtClean="0">
                <a:latin typeface="Montserrat" panose="00000500000000000000" pitchFamily="2" charset="0"/>
              </a:rPr>
              <a:t>Giảm</a:t>
            </a:r>
            <a:r>
              <a:rPr lang="en-US" sz="1900" dirty="0" smtClean="0">
                <a:latin typeface="Montserrat" panose="00000500000000000000" pitchFamily="2" charset="0"/>
              </a:rPr>
              <a:t> </a:t>
            </a:r>
            <a:r>
              <a:rPr lang="en-US" sz="1900" dirty="0" err="1" smtClean="0">
                <a:latin typeface="Montserrat" panose="00000500000000000000" pitchFamily="2" charset="0"/>
              </a:rPr>
              <a:t>amf_current_weight</a:t>
            </a:r>
            <a:r>
              <a:rPr lang="en-US" sz="1900" dirty="0" smtClean="0">
                <a:latin typeface="Montserrat" panose="00000500000000000000" pitchFamily="2" charset="0"/>
              </a:rPr>
              <a:t>[</a:t>
            </a:r>
            <a:r>
              <a:rPr lang="en-US" sz="1900" dirty="0" err="1" smtClean="0">
                <a:latin typeface="Montserrat" panose="00000500000000000000" pitchFamily="2" charset="0"/>
              </a:rPr>
              <a:t>i</a:t>
            </a:r>
            <a:r>
              <a:rPr lang="en-US" sz="1900" dirty="0" smtClean="0">
                <a:latin typeface="Montserrat" panose="00000500000000000000" pitchFamily="2" charset="0"/>
              </a:rPr>
              <a:t>] -= total </a:t>
            </a:r>
            <a:r>
              <a:rPr lang="en-US" sz="1900" dirty="0" err="1" smtClean="0">
                <a:latin typeface="Montserrat" panose="00000500000000000000" pitchFamily="2" charset="0"/>
              </a:rPr>
              <a:t>để</a:t>
            </a:r>
            <a:r>
              <a:rPr lang="en-US" sz="1900" dirty="0" smtClean="0">
                <a:latin typeface="Montserrat" panose="00000500000000000000" pitchFamily="2" charset="0"/>
              </a:rPr>
              <a:t> </a:t>
            </a:r>
            <a:r>
              <a:rPr lang="en-US" sz="1900" dirty="0" err="1" smtClean="0">
                <a:latin typeface="Montserrat" panose="00000500000000000000" pitchFamily="2" charset="0"/>
              </a:rPr>
              <a:t>giữ</a:t>
            </a:r>
            <a:r>
              <a:rPr lang="en-US" sz="1900" dirty="0" smtClean="0">
                <a:latin typeface="Montserrat" panose="00000500000000000000" pitchFamily="2" charset="0"/>
              </a:rPr>
              <a:t> </a:t>
            </a:r>
            <a:r>
              <a:rPr lang="en-US" sz="1900" dirty="0" err="1" smtClean="0">
                <a:latin typeface="Montserrat" panose="00000500000000000000" pitchFamily="2" charset="0"/>
              </a:rPr>
              <a:t>cân</a:t>
            </a:r>
            <a:r>
              <a:rPr lang="en-US" sz="1900" dirty="0" smtClean="0">
                <a:latin typeface="Montserrat" panose="00000500000000000000" pitchFamily="2" charset="0"/>
              </a:rPr>
              <a:t> </a:t>
            </a:r>
            <a:r>
              <a:rPr lang="en-US" sz="1900" dirty="0" err="1" smtClean="0">
                <a:latin typeface="Montserrat" panose="00000500000000000000" pitchFamily="2" charset="0"/>
              </a:rPr>
              <a:t>bằng</a:t>
            </a:r>
            <a:r>
              <a:rPr lang="en-US" sz="1900" dirty="0" smtClean="0">
                <a:latin typeface="Montserrat" panose="00000500000000000000" pitchFamily="2" charset="0"/>
              </a:rPr>
              <a:t>, </a:t>
            </a:r>
            <a:r>
              <a:rPr lang="en-US" sz="1900" dirty="0" err="1" smtClean="0">
                <a:latin typeface="Montserrat" panose="00000500000000000000" pitchFamily="2" charset="0"/>
              </a:rPr>
              <a:t>tránh</a:t>
            </a:r>
            <a:r>
              <a:rPr lang="en-US" sz="1900" dirty="0" smtClean="0">
                <a:latin typeface="Montserrat" panose="00000500000000000000" pitchFamily="2" charset="0"/>
              </a:rPr>
              <a:t> AMF </a:t>
            </a:r>
            <a:r>
              <a:rPr lang="en-US" sz="1900" dirty="0" err="1" smtClean="0">
                <a:latin typeface="Montserrat" panose="00000500000000000000" pitchFamily="2" charset="0"/>
              </a:rPr>
              <a:t>đó</a:t>
            </a:r>
            <a:r>
              <a:rPr lang="en-US" sz="1900" dirty="0" smtClean="0">
                <a:latin typeface="Montserrat" panose="00000500000000000000" pitchFamily="2" charset="0"/>
              </a:rPr>
              <a:t> </a:t>
            </a:r>
            <a:r>
              <a:rPr lang="en-US" sz="1900" dirty="0" err="1" smtClean="0">
                <a:latin typeface="Montserrat" panose="00000500000000000000" pitchFamily="2" charset="0"/>
              </a:rPr>
              <a:t>được</a:t>
            </a:r>
            <a:r>
              <a:rPr lang="en-US" sz="1900" dirty="0" smtClean="0">
                <a:latin typeface="Montserrat" panose="00000500000000000000" pitchFamily="2" charset="0"/>
              </a:rPr>
              <a:t> </a:t>
            </a:r>
            <a:r>
              <a:rPr lang="en-US" sz="1900" dirty="0" err="1" smtClean="0">
                <a:latin typeface="Montserrat" panose="00000500000000000000" pitchFamily="2" charset="0"/>
              </a:rPr>
              <a:t>chọn</a:t>
            </a:r>
            <a:r>
              <a:rPr lang="en-US" sz="1900" dirty="0" smtClean="0">
                <a:latin typeface="Montserrat" panose="00000500000000000000" pitchFamily="2" charset="0"/>
              </a:rPr>
              <a:t> </a:t>
            </a:r>
            <a:r>
              <a:rPr lang="en-US" sz="1900" dirty="0" err="1" smtClean="0">
                <a:latin typeface="Montserrat" panose="00000500000000000000" pitchFamily="2" charset="0"/>
              </a:rPr>
              <a:t>nhiều</a:t>
            </a:r>
            <a:r>
              <a:rPr lang="en-US" sz="1900" dirty="0" smtClean="0">
                <a:latin typeface="Montserrat" panose="00000500000000000000" pitchFamily="2" charset="0"/>
              </a:rPr>
              <a:t> </a:t>
            </a:r>
            <a:r>
              <a:rPr lang="en-US" sz="1900" dirty="0" err="1" smtClean="0">
                <a:latin typeface="Montserrat" panose="00000500000000000000" pitchFamily="2" charset="0"/>
              </a:rPr>
              <a:t>lần</a:t>
            </a:r>
            <a:r>
              <a:rPr lang="en-US" sz="1900" dirty="0" smtClean="0">
                <a:latin typeface="Montserrat" panose="00000500000000000000" pitchFamily="2" charset="0"/>
              </a:rPr>
              <a:t>.</a:t>
            </a: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900" dirty="0" err="1">
                <a:latin typeface="Montserrat" panose="00000500000000000000" pitchFamily="2" charset="0"/>
              </a:rPr>
              <a:t>Nếu</a:t>
            </a:r>
            <a:r>
              <a:rPr lang="en-US" sz="1900" dirty="0">
                <a:latin typeface="Montserrat" panose="00000500000000000000" pitchFamily="2" charset="0"/>
              </a:rPr>
              <a:t> </a:t>
            </a:r>
            <a:r>
              <a:rPr lang="en-US" sz="1900" b="1" dirty="0" err="1">
                <a:latin typeface="Montserrat" panose="00000500000000000000" pitchFamily="2" charset="0"/>
              </a:rPr>
              <a:t>không</a:t>
            </a:r>
            <a:r>
              <a:rPr lang="en-US" sz="1900" b="1" dirty="0">
                <a:latin typeface="Montserrat" panose="00000500000000000000" pitchFamily="2" charset="0"/>
              </a:rPr>
              <a:t> </a:t>
            </a:r>
            <a:r>
              <a:rPr lang="en-US" sz="1900" b="1" dirty="0" err="1">
                <a:latin typeface="Montserrat" panose="00000500000000000000" pitchFamily="2" charset="0"/>
              </a:rPr>
              <a:t>tìm</a:t>
            </a:r>
            <a:r>
              <a:rPr lang="en-US" sz="1900" b="1" dirty="0">
                <a:latin typeface="Montserrat" panose="00000500000000000000" pitchFamily="2" charset="0"/>
              </a:rPr>
              <a:t> </a:t>
            </a:r>
            <a:r>
              <a:rPr lang="en-US" sz="1900" b="1" dirty="0" err="1">
                <a:latin typeface="Montserrat" panose="00000500000000000000" pitchFamily="2" charset="0"/>
              </a:rPr>
              <a:t>thấy</a:t>
            </a:r>
            <a:r>
              <a:rPr lang="en-US" sz="1900" dirty="0">
                <a:latin typeface="Montserrat" panose="00000500000000000000" pitchFamily="2" charset="0"/>
              </a:rPr>
              <a:t> (</a:t>
            </a:r>
            <a:r>
              <a:rPr lang="en-US" sz="1900" dirty="0" err="1">
                <a:latin typeface="Montserrat" panose="00000500000000000000" pitchFamily="2" charset="0"/>
              </a:rPr>
              <a:t>best_i</a:t>
            </a:r>
            <a:r>
              <a:rPr lang="en-US" sz="1900" dirty="0">
                <a:latin typeface="Montserrat" panose="00000500000000000000" pitchFamily="2" charset="0"/>
              </a:rPr>
              <a:t> </a:t>
            </a:r>
            <a:r>
              <a:rPr lang="en-US" sz="1900" dirty="0" err="1">
                <a:latin typeface="Montserrat" panose="00000500000000000000" pitchFamily="2" charset="0"/>
              </a:rPr>
              <a:t>vẫn</a:t>
            </a:r>
            <a:r>
              <a:rPr lang="en-US" sz="1900" dirty="0">
                <a:latin typeface="Montserrat" panose="00000500000000000000" pitchFamily="2" charset="0"/>
              </a:rPr>
              <a:t> = -1, </a:t>
            </a:r>
            <a:r>
              <a:rPr lang="en-US" sz="1900" dirty="0" err="1">
                <a:latin typeface="Montserrat" panose="00000500000000000000" pitchFamily="2" charset="0"/>
              </a:rPr>
              <a:t>tức</a:t>
            </a:r>
            <a:r>
              <a:rPr lang="en-US" sz="1900" dirty="0">
                <a:latin typeface="Montserrat" panose="00000500000000000000" pitchFamily="2" charset="0"/>
              </a:rPr>
              <a:t> </a:t>
            </a:r>
            <a:r>
              <a:rPr lang="en-US" sz="1900" dirty="0" err="1">
                <a:latin typeface="Montserrat" panose="00000500000000000000" pitchFamily="2" charset="0"/>
              </a:rPr>
              <a:t>tất</a:t>
            </a:r>
            <a:r>
              <a:rPr lang="en-US" sz="1900" dirty="0">
                <a:latin typeface="Montserrat" panose="00000500000000000000" pitchFamily="2" charset="0"/>
              </a:rPr>
              <a:t> </a:t>
            </a:r>
            <a:r>
              <a:rPr lang="en-US" sz="1900" dirty="0" err="1">
                <a:latin typeface="Montserrat" panose="00000500000000000000" pitchFamily="2" charset="0"/>
              </a:rPr>
              <a:t>cả</a:t>
            </a:r>
            <a:r>
              <a:rPr lang="en-US" sz="1900" dirty="0">
                <a:latin typeface="Montserrat" panose="00000500000000000000" pitchFamily="2" charset="0"/>
              </a:rPr>
              <a:t> AMF </a:t>
            </a:r>
            <a:r>
              <a:rPr lang="en-US" sz="1900" dirty="0" err="1">
                <a:latin typeface="Montserrat" panose="00000500000000000000" pitchFamily="2" charset="0"/>
              </a:rPr>
              <a:t>đều</a:t>
            </a:r>
            <a:r>
              <a:rPr lang="en-US" sz="1900" dirty="0">
                <a:latin typeface="Montserrat" panose="00000500000000000000" pitchFamily="2" charset="0"/>
              </a:rPr>
              <a:t> </a:t>
            </a:r>
            <a:r>
              <a:rPr lang="en-US" sz="1900" dirty="0" err="1">
                <a:latin typeface="Montserrat" panose="00000500000000000000" pitchFamily="2" charset="0"/>
              </a:rPr>
              <a:t>đầy</a:t>
            </a:r>
            <a:r>
              <a:rPr lang="en-US" sz="1900" dirty="0">
                <a:latin typeface="Montserrat" panose="00000500000000000000" pitchFamily="2" charset="0"/>
              </a:rPr>
              <a:t> </a:t>
            </a:r>
            <a:r>
              <a:rPr lang="en-US" sz="1900" dirty="0" err="1">
                <a:latin typeface="Montserrat" panose="00000500000000000000" pitchFamily="2" charset="0"/>
              </a:rPr>
              <a:t>tải</a:t>
            </a:r>
            <a:r>
              <a:rPr lang="en-US" sz="1900" dirty="0" smtClean="0">
                <a:latin typeface="Montserrat" panose="00000500000000000000" pitchFamily="2" charset="0"/>
              </a:rPr>
              <a:t>), </a:t>
            </a:r>
            <a:r>
              <a:rPr lang="en-US" sz="1900" dirty="0" err="1" smtClean="0">
                <a:latin typeface="Montserrat" panose="00000500000000000000" pitchFamily="2" charset="0"/>
              </a:rPr>
              <a:t>thực</a:t>
            </a:r>
            <a:r>
              <a:rPr lang="en-US" sz="1900" dirty="0" smtClean="0">
                <a:latin typeface="Montserrat" panose="00000500000000000000" pitchFamily="2" charset="0"/>
              </a:rPr>
              <a:t> </a:t>
            </a:r>
            <a:r>
              <a:rPr lang="en-US" sz="1900" dirty="0" err="1">
                <a:latin typeface="Montserrat" panose="00000500000000000000" pitchFamily="2" charset="0"/>
              </a:rPr>
              <a:t>hiện</a:t>
            </a:r>
            <a:r>
              <a:rPr lang="en-US" sz="1900" dirty="0">
                <a:latin typeface="Montserrat" panose="00000500000000000000" pitchFamily="2" charset="0"/>
              </a:rPr>
              <a:t> </a:t>
            </a:r>
            <a:r>
              <a:rPr lang="en-US" sz="1900" b="1" dirty="0">
                <a:latin typeface="Montserrat" panose="00000500000000000000" pitchFamily="2" charset="0"/>
              </a:rPr>
              <a:t>Fallback</a:t>
            </a:r>
            <a:r>
              <a:rPr lang="en-US" sz="1900" dirty="0">
                <a:latin typeface="Montserrat" panose="00000500000000000000" pitchFamily="2" charset="0"/>
              </a:rPr>
              <a:t>: </a:t>
            </a:r>
            <a:r>
              <a:rPr lang="en-US" sz="1900" dirty="0" err="1">
                <a:latin typeface="Montserrat" panose="00000500000000000000" pitchFamily="2" charset="0"/>
              </a:rPr>
              <a:t>duyệt</a:t>
            </a:r>
            <a:r>
              <a:rPr lang="en-US" sz="1900" dirty="0">
                <a:latin typeface="Montserrat" panose="00000500000000000000" pitchFamily="2" charset="0"/>
              </a:rPr>
              <a:t> </a:t>
            </a:r>
            <a:r>
              <a:rPr lang="en-US" sz="1900" dirty="0" err="1">
                <a:latin typeface="Montserrat" panose="00000500000000000000" pitchFamily="2" charset="0"/>
              </a:rPr>
              <a:t>lại</a:t>
            </a:r>
            <a:r>
              <a:rPr lang="en-US" sz="1900" dirty="0">
                <a:latin typeface="Montserrat" panose="00000500000000000000" pitchFamily="2" charset="0"/>
              </a:rPr>
              <a:t> </a:t>
            </a:r>
            <a:r>
              <a:rPr lang="en-US" sz="1900" dirty="0" err="1">
                <a:latin typeface="Montserrat" panose="00000500000000000000" pitchFamily="2" charset="0"/>
              </a:rPr>
              <a:t>danh</a:t>
            </a:r>
            <a:r>
              <a:rPr lang="en-US" sz="1900" dirty="0">
                <a:latin typeface="Montserrat" panose="00000500000000000000" pitchFamily="2" charset="0"/>
              </a:rPr>
              <a:t> </a:t>
            </a:r>
            <a:r>
              <a:rPr lang="en-US" sz="1900" dirty="0" err="1">
                <a:latin typeface="Montserrat" panose="00000500000000000000" pitchFamily="2" charset="0"/>
              </a:rPr>
              <a:t>sách</a:t>
            </a:r>
            <a:r>
              <a:rPr lang="en-US" sz="1900" dirty="0">
                <a:latin typeface="Montserrat" panose="00000500000000000000" pitchFamily="2" charset="0"/>
              </a:rPr>
              <a:t>, </a:t>
            </a:r>
            <a:r>
              <a:rPr lang="en-US" sz="1900" dirty="0" err="1">
                <a:latin typeface="Montserrat" panose="00000500000000000000" pitchFamily="2" charset="0"/>
              </a:rPr>
              <a:t>tìm</a:t>
            </a:r>
            <a:r>
              <a:rPr lang="en-US" sz="1900" dirty="0">
                <a:latin typeface="Montserrat" panose="00000500000000000000" pitchFamily="2" charset="0"/>
              </a:rPr>
              <a:t> AMF </a:t>
            </a:r>
            <a:r>
              <a:rPr lang="en-US" sz="1900" dirty="0" err="1" smtClean="0">
                <a:latin typeface="Montserrat" panose="00000500000000000000" pitchFamily="2" charset="0"/>
              </a:rPr>
              <a:t>nào</a:t>
            </a:r>
            <a:r>
              <a:rPr lang="en-US" sz="1900" dirty="0" smtClean="0">
                <a:latin typeface="Montserrat" panose="00000500000000000000" pitchFamily="2" charset="0"/>
              </a:rPr>
              <a:t> </a:t>
            </a:r>
            <a:r>
              <a:rPr lang="en-US" sz="1900" dirty="0" err="1" smtClean="0">
                <a:latin typeface="Montserrat" panose="00000500000000000000" pitchFamily="2" charset="0"/>
              </a:rPr>
              <a:t>đầu</a:t>
            </a:r>
            <a:r>
              <a:rPr lang="en-US" sz="1900" dirty="0" smtClean="0">
                <a:latin typeface="Montserrat" panose="00000500000000000000" pitchFamily="2" charset="0"/>
              </a:rPr>
              <a:t> </a:t>
            </a:r>
            <a:r>
              <a:rPr lang="en-US" sz="1900" dirty="0" err="1" smtClean="0">
                <a:latin typeface="Montserrat" panose="00000500000000000000" pitchFamily="2" charset="0"/>
              </a:rPr>
              <a:t>tiên</a:t>
            </a:r>
            <a:r>
              <a:rPr lang="en-US" sz="1900" dirty="0" smtClean="0">
                <a:latin typeface="Montserrat" panose="00000500000000000000" pitchFamily="2" charset="0"/>
              </a:rPr>
              <a:t> </a:t>
            </a:r>
            <a:r>
              <a:rPr lang="en-US" sz="1900" dirty="0" err="1">
                <a:latin typeface="Montserrat" panose="00000500000000000000" pitchFamily="2" charset="0"/>
              </a:rPr>
              <a:t>còn</a:t>
            </a:r>
            <a:r>
              <a:rPr lang="en-US" sz="1900" dirty="0">
                <a:latin typeface="Montserrat" panose="00000500000000000000" pitchFamily="2" charset="0"/>
              </a:rPr>
              <a:t> </a:t>
            </a:r>
            <a:r>
              <a:rPr lang="en-US" sz="1900" dirty="0" err="1">
                <a:latin typeface="Montserrat" panose="00000500000000000000" pitchFamily="2" charset="0"/>
              </a:rPr>
              <a:t>chỗ</a:t>
            </a:r>
            <a:r>
              <a:rPr lang="en-US" sz="1900" dirty="0">
                <a:latin typeface="Montserrat" panose="00000500000000000000" pitchFamily="2" charset="0"/>
              </a:rPr>
              <a:t> </a:t>
            </a:r>
            <a:r>
              <a:rPr lang="en-US" sz="1900" dirty="0" err="1">
                <a:latin typeface="Montserrat" panose="00000500000000000000" pitchFamily="2" charset="0"/>
              </a:rPr>
              <a:t>thì</a:t>
            </a:r>
            <a:r>
              <a:rPr lang="en-US" sz="1900" dirty="0">
                <a:latin typeface="Montserrat" panose="00000500000000000000" pitchFamily="2" charset="0"/>
              </a:rPr>
              <a:t> </a:t>
            </a:r>
            <a:r>
              <a:rPr lang="en-US" sz="1900" dirty="0" err="1" smtClean="0">
                <a:latin typeface="Montserrat" panose="00000500000000000000" pitchFamily="2" charset="0"/>
              </a:rPr>
              <a:t>chọn</a:t>
            </a:r>
            <a:r>
              <a:rPr lang="en-US" sz="1900" dirty="0" smtClean="0">
                <a:latin typeface="Montserrat" panose="00000500000000000000" pitchFamily="2" charset="0"/>
              </a:rPr>
              <a:t>.</a:t>
            </a:r>
          </a:p>
          <a:p>
            <a:pPr marL="800100" lvl="1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900" b="1" dirty="0" smtClean="0">
                <a:latin typeface="Montserrat" panose="00000500000000000000" pitchFamily="2" charset="0"/>
              </a:rPr>
              <a:t>B5: </a:t>
            </a:r>
            <a:r>
              <a:rPr lang="en-US" sz="1900" dirty="0" err="1" smtClean="0">
                <a:latin typeface="Montserrat" panose="00000500000000000000" pitchFamily="2" charset="0"/>
              </a:rPr>
              <a:t>Kết</a:t>
            </a:r>
            <a:r>
              <a:rPr lang="en-US" sz="1900" dirty="0" smtClean="0">
                <a:latin typeface="Montserrat" panose="00000500000000000000" pitchFamily="2" charset="0"/>
              </a:rPr>
              <a:t> </a:t>
            </a:r>
            <a:r>
              <a:rPr lang="en-US" sz="1900" dirty="0" err="1" smtClean="0">
                <a:latin typeface="Montserrat" panose="00000500000000000000" pitchFamily="2" charset="0"/>
              </a:rPr>
              <a:t>thúc</a:t>
            </a:r>
            <a:r>
              <a:rPr lang="en-US" sz="1900" dirty="0" smtClean="0">
                <a:latin typeface="Montserrat" panose="00000500000000000000" pitchFamily="2" charset="0"/>
              </a:rPr>
              <a:t>, </a:t>
            </a:r>
            <a:r>
              <a:rPr lang="en-US" sz="1900" dirty="0" err="1" smtClean="0">
                <a:latin typeface="Montserrat" panose="00000500000000000000" pitchFamily="2" charset="0"/>
              </a:rPr>
              <a:t>hàm</a:t>
            </a:r>
            <a:r>
              <a:rPr lang="en-US" sz="1900" dirty="0" smtClean="0">
                <a:latin typeface="Montserrat" panose="00000500000000000000" pitchFamily="2" charset="0"/>
              </a:rPr>
              <a:t> </a:t>
            </a:r>
            <a:r>
              <a:rPr lang="en-US" sz="1900" dirty="0" err="1" smtClean="0">
                <a:latin typeface="Montserrat" panose="00000500000000000000" pitchFamily="2" charset="0"/>
              </a:rPr>
              <a:t>trả</a:t>
            </a:r>
            <a:r>
              <a:rPr lang="en-US" sz="1900" dirty="0" smtClean="0">
                <a:latin typeface="Montserrat" panose="00000500000000000000" pitchFamily="2" charset="0"/>
              </a:rPr>
              <a:t> </a:t>
            </a:r>
            <a:r>
              <a:rPr lang="en-US" sz="1900" dirty="0" err="1" smtClean="0">
                <a:latin typeface="Montserrat" panose="00000500000000000000" pitchFamily="2" charset="0"/>
              </a:rPr>
              <a:t>về</a:t>
            </a:r>
            <a:r>
              <a:rPr lang="en-US" sz="1900" dirty="0" smtClean="0">
                <a:latin typeface="Montserrat" panose="00000500000000000000" pitchFamily="2" charset="0"/>
              </a:rPr>
              <a:t> </a:t>
            </a:r>
            <a:r>
              <a:rPr lang="en-US" sz="1900" dirty="0" err="1" smtClean="0">
                <a:latin typeface="Montserrat" panose="00000500000000000000" pitchFamily="2" charset="0"/>
              </a:rPr>
              <a:t>chỉ</a:t>
            </a:r>
            <a:r>
              <a:rPr lang="en-US" sz="1900" dirty="0" smtClean="0">
                <a:latin typeface="Montserrat" panose="00000500000000000000" pitchFamily="2" charset="0"/>
              </a:rPr>
              <a:t> </a:t>
            </a:r>
            <a:r>
              <a:rPr lang="en-US" sz="1900" dirty="0" err="1" smtClean="0">
                <a:latin typeface="Montserrat" panose="00000500000000000000" pitchFamily="2" charset="0"/>
              </a:rPr>
              <a:t>số</a:t>
            </a:r>
            <a:r>
              <a:rPr lang="en-US" sz="1900" dirty="0" smtClean="0">
                <a:latin typeface="Montserrat" panose="00000500000000000000" pitchFamily="2" charset="0"/>
              </a:rPr>
              <a:t> AMF </a:t>
            </a:r>
            <a:r>
              <a:rPr lang="en-US" sz="1900" dirty="0" err="1" smtClean="0">
                <a:latin typeface="Montserrat" panose="00000500000000000000" pitchFamily="2" charset="0"/>
              </a:rPr>
              <a:t>được</a:t>
            </a:r>
            <a:r>
              <a:rPr lang="en-US" sz="1900" dirty="0" smtClean="0">
                <a:latin typeface="Montserrat" panose="00000500000000000000" pitchFamily="2" charset="0"/>
              </a:rPr>
              <a:t> </a:t>
            </a:r>
            <a:r>
              <a:rPr lang="en-US" sz="1900" dirty="0" err="1" smtClean="0">
                <a:latin typeface="Montserrat" panose="00000500000000000000" pitchFamily="2" charset="0"/>
              </a:rPr>
              <a:t>chọn</a:t>
            </a:r>
            <a:r>
              <a:rPr lang="en-US" sz="1900" dirty="0" smtClean="0">
                <a:latin typeface="Montserrat" panose="00000500000000000000" pitchFamily="2" charset="0"/>
              </a:rPr>
              <a:t> (</a:t>
            </a:r>
            <a:r>
              <a:rPr lang="en-US" sz="1900" dirty="0" err="1" smtClean="0">
                <a:latin typeface="Montserrat" panose="00000500000000000000" pitchFamily="2" charset="0"/>
              </a:rPr>
              <a:t>best_i</a:t>
            </a:r>
            <a:r>
              <a:rPr lang="en-US" sz="1900" dirty="0" smtClean="0">
                <a:latin typeface="Montserrat" panose="00000500000000000000" pitchFamily="2" charset="0"/>
              </a:rPr>
              <a:t>), UE </a:t>
            </a:r>
            <a:r>
              <a:rPr lang="en-US" sz="1900" dirty="0" err="1" smtClean="0">
                <a:latin typeface="Montserrat" panose="00000500000000000000" pitchFamily="2" charset="0"/>
              </a:rPr>
              <a:t>được</a:t>
            </a:r>
            <a:r>
              <a:rPr lang="en-US" sz="1900" dirty="0" smtClean="0">
                <a:latin typeface="Montserrat" panose="00000500000000000000" pitchFamily="2" charset="0"/>
              </a:rPr>
              <a:t> </a:t>
            </a:r>
            <a:r>
              <a:rPr lang="en-US" sz="1900" dirty="0" err="1" smtClean="0">
                <a:latin typeface="Montserrat" panose="00000500000000000000" pitchFamily="2" charset="0"/>
              </a:rPr>
              <a:t>phần</a:t>
            </a:r>
            <a:r>
              <a:rPr lang="en-US" sz="1900" dirty="0" smtClean="0">
                <a:latin typeface="Montserrat" panose="00000500000000000000" pitchFamily="2" charset="0"/>
              </a:rPr>
              <a:t> </a:t>
            </a:r>
            <a:r>
              <a:rPr lang="en-US" sz="1900" dirty="0" err="1" smtClean="0">
                <a:latin typeface="Montserrat" panose="00000500000000000000" pitchFamily="2" charset="0"/>
              </a:rPr>
              <a:t>bổ</a:t>
            </a:r>
            <a:r>
              <a:rPr lang="en-US" sz="1900" dirty="0" smtClean="0">
                <a:latin typeface="Montserrat" panose="00000500000000000000" pitchFamily="2" charset="0"/>
              </a:rPr>
              <a:t> </a:t>
            </a:r>
            <a:r>
              <a:rPr lang="en-US" sz="1900" dirty="0" err="1" smtClean="0">
                <a:latin typeface="Montserrat" panose="00000500000000000000" pitchFamily="2" charset="0"/>
              </a:rPr>
              <a:t>tới</a:t>
            </a:r>
            <a:r>
              <a:rPr lang="en-US" sz="1900" dirty="0" smtClean="0">
                <a:latin typeface="Montserrat" panose="00000500000000000000" pitchFamily="2" charset="0"/>
              </a:rPr>
              <a:t> AMF </a:t>
            </a:r>
            <a:r>
              <a:rPr lang="en-US" sz="1900" dirty="0" err="1" smtClean="0">
                <a:latin typeface="Montserrat" panose="00000500000000000000" pitchFamily="2" charset="0"/>
              </a:rPr>
              <a:t>này</a:t>
            </a:r>
            <a:r>
              <a:rPr lang="en-US" sz="1900" dirty="0" smtClean="0">
                <a:latin typeface="Montserrat" panose="00000500000000000000" pitchFamily="2" charset="0"/>
              </a:rPr>
              <a:t>.</a:t>
            </a:r>
            <a:endParaRPr lang="vi-VN" sz="1900" dirty="0">
              <a:latin typeface="Montserrat" panose="00000500000000000000" pitchFamily="2" charset="0"/>
            </a:endParaRPr>
          </a:p>
          <a:p>
            <a:pPr marL="800100" lvl="1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vi-VN" sz="2000" dirty="0">
              <a:latin typeface="Montserrat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0974081" y="8437289"/>
            <a:ext cx="5966698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00" b="1" dirty="0" err="1" smtClean="0">
                <a:latin typeface="Montserrat" panose="00000500000000000000" pitchFamily="2" charset="0"/>
              </a:rPr>
              <a:t>Hình</a:t>
            </a:r>
            <a:r>
              <a:rPr lang="en-US" sz="1900" b="1" dirty="0" smtClean="0">
                <a:latin typeface="Montserrat" panose="00000500000000000000" pitchFamily="2" charset="0"/>
              </a:rPr>
              <a:t> 5. </a:t>
            </a:r>
            <a:r>
              <a:rPr lang="en-US" sz="1900" b="1" dirty="0" err="1" smtClean="0">
                <a:latin typeface="Montserrat" panose="00000500000000000000" pitchFamily="2" charset="0"/>
              </a:rPr>
              <a:t>Lưu</a:t>
            </a:r>
            <a:r>
              <a:rPr lang="en-US" sz="1900" b="1" dirty="0" smtClean="0">
                <a:latin typeface="Montserrat" panose="00000500000000000000" pitchFamily="2" charset="0"/>
              </a:rPr>
              <a:t> </a:t>
            </a:r>
            <a:r>
              <a:rPr lang="en-US" sz="1900" b="1" dirty="0" err="1" smtClean="0">
                <a:latin typeface="Montserrat" panose="00000500000000000000" pitchFamily="2" charset="0"/>
              </a:rPr>
              <a:t>đồ</a:t>
            </a:r>
            <a:r>
              <a:rPr lang="en-US" sz="1900" b="1" dirty="0" smtClean="0">
                <a:latin typeface="Montserrat" panose="00000500000000000000" pitchFamily="2" charset="0"/>
              </a:rPr>
              <a:t> </a:t>
            </a:r>
            <a:r>
              <a:rPr lang="en-US" sz="1900" b="1" dirty="0" err="1" smtClean="0">
                <a:latin typeface="Montserrat" panose="00000500000000000000" pitchFamily="2" charset="0"/>
              </a:rPr>
              <a:t>thuật</a:t>
            </a:r>
            <a:r>
              <a:rPr lang="en-US" sz="1900" b="1" dirty="0" smtClean="0">
                <a:latin typeface="Montserrat" panose="00000500000000000000" pitchFamily="2" charset="0"/>
              </a:rPr>
              <a:t> </a:t>
            </a:r>
            <a:r>
              <a:rPr lang="en-US" sz="1900" b="1" dirty="0" err="1" smtClean="0">
                <a:latin typeface="Montserrat" panose="00000500000000000000" pitchFamily="2" charset="0"/>
              </a:rPr>
              <a:t>toán</a:t>
            </a:r>
            <a:r>
              <a:rPr lang="en-US" sz="1900" b="1" dirty="0" smtClean="0">
                <a:latin typeface="Montserrat" panose="00000500000000000000" pitchFamily="2" charset="0"/>
              </a:rPr>
              <a:t> </a:t>
            </a:r>
            <a:r>
              <a:rPr lang="en-US" sz="1900" b="1" dirty="0" err="1" smtClean="0">
                <a:latin typeface="Montserrat" panose="00000500000000000000" pitchFamily="2" charset="0"/>
              </a:rPr>
              <a:t>cân</a:t>
            </a:r>
            <a:r>
              <a:rPr lang="en-US" sz="1900" b="1" dirty="0" smtClean="0">
                <a:latin typeface="Montserrat" panose="00000500000000000000" pitchFamily="2" charset="0"/>
              </a:rPr>
              <a:t> </a:t>
            </a:r>
            <a:r>
              <a:rPr lang="en-US" sz="1900" b="1" dirty="0" err="1" smtClean="0">
                <a:latin typeface="Montserrat" panose="00000500000000000000" pitchFamily="2" charset="0"/>
              </a:rPr>
              <a:t>bằng</a:t>
            </a:r>
            <a:r>
              <a:rPr lang="en-US" sz="1900" b="1" dirty="0" smtClean="0">
                <a:latin typeface="Montserrat" panose="00000500000000000000" pitchFamily="2" charset="0"/>
              </a:rPr>
              <a:t> </a:t>
            </a:r>
            <a:r>
              <a:rPr lang="en-US" sz="1900" b="1" dirty="0" err="1" smtClean="0">
                <a:latin typeface="Montserrat" panose="00000500000000000000" pitchFamily="2" charset="0"/>
              </a:rPr>
              <a:t>tải</a:t>
            </a:r>
            <a:r>
              <a:rPr lang="en-US" sz="1900" b="1" dirty="0" smtClean="0">
                <a:latin typeface="Montserrat" panose="00000500000000000000" pitchFamily="2" charset="0"/>
              </a:rPr>
              <a:t> SWRR</a:t>
            </a:r>
            <a:endParaRPr lang="en-US" sz="1900" b="1" dirty="0">
              <a:latin typeface="Montserrat" panose="00000500000000000000" pitchFamily="2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12943" y="2131451"/>
            <a:ext cx="3657600" cy="5767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804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233470"/>
            <a:ext cx="18456596" cy="10543330"/>
          </a:xfrm>
          <a:custGeom>
            <a:avLst/>
            <a:gdLst/>
            <a:ahLst/>
            <a:cxnLst/>
            <a:rect l="l" t="t" r="r" b="b"/>
            <a:pathLst>
              <a:path w="18456596" h="10543330">
                <a:moveTo>
                  <a:pt x="0" y="0"/>
                </a:moveTo>
                <a:lnTo>
                  <a:pt x="18456596" y="0"/>
                </a:lnTo>
                <a:lnTo>
                  <a:pt x="18456596" y="10543330"/>
                </a:lnTo>
                <a:lnTo>
                  <a:pt x="0" y="105433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7101953" y="9092410"/>
            <a:ext cx="368692" cy="815608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7238"/>
              </a:lnSpc>
              <a:spcBef>
                <a:spcPct val="0"/>
              </a:spcBef>
            </a:pPr>
            <a:r>
              <a:rPr lang="en-US" sz="3200" dirty="0">
                <a:solidFill>
                  <a:srgbClr val="000000"/>
                </a:solidFill>
                <a:latin typeface="Monument"/>
                <a:ea typeface="Monument"/>
                <a:cs typeface="Monument"/>
                <a:sym typeface="Monument"/>
              </a:rPr>
              <a:t>8</a:t>
            </a:r>
            <a:endParaRPr lang="en-US" sz="3200" dirty="0">
              <a:solidFill>
                <a:srgbClr val="000000"/>
              </a:solidFill>
              <a:latin typeface="Monument"/>
              <a:ea typeface="Monument"/>
              <a:cs typeface="Monument"/>
              <a:sym typeface="Monument"/>
            </a:endParaRPr>
          </a:p>
        </p:txBody>
      </p:sp>
      <p:grpSp>
        <p:nvGrpSpPr>
          <p:cNvPr id="8" name="Group 8"/>
          <p:cNvGrpSpPr/>
          <p:nvPr/>
        </p:nvGrpSpPr>
        <p:grpSpPr>
          <a:xfrm>
            <a:off x="1117600" y="137243"/>
            <a:ext cx="16230600" cy="1208220"/>
            <a:chOff x="0" y="705703"/>
            <a:chExt cx="21640800" cy="1610959"/>
          </a:xfrm>
        </p:grpSpPr>
        <p:grpSp>
          <p:nvGrpSpPr>
            <p:cNvPr id="9" name="Group 9"/>
            <p:cNvGrpSpPr/>
            <p:nvPr/>
          </p:nvGrpSpPr>
          <p:grpSpPr>
            <a:xfrm>
              <a:off x="0" y="2253036"/>
              <a:ext cx="21640800" cy="63626"/>
              <a:chOff x="0" y="0"/>
              <a:chExt cx="4274726" cy="12568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4274726" cy="12568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12568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12568"/>
                    </a:lnTo>
                    <a:lnTo>
                      <a:pt x="0" y="12568"/>
                    </a:lnTo>
                    <a:close/>
                  </a:path>
                </a:pathLst>
              </a:custGeom>
              <a:solidFill>
                <a:srgbClr val="AF0000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0" y="-38100"/>
                <a:ext cx="4274726" cy="5066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3" name="TextBox 13"/>
            <p:cNvSpPr txBox="1"/>
            <p:nvPr/>
          </p:nvSpPr>
          <p:spPr>
            <a:xfrm>
              <a:off x="1014223" y="705703"/>
              <a:ext cx="19612355" cy="10282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720"/>
                </a:lnSpc>
                <a:spcBef>
                  <a:spcPct val="0"/>
                </a:spcBef>
              </a:pPr>
              <a:r>
                <a:rPr lang="en-US" sz="4000" b="1" dirty="0" err="1" smtClean="0">
                  <a:solidFill>
                    <a:srgbClr val="C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Kết</a:t>
              </a:r>
              <a:r>
                <a:rPr lang="en-US" sz="4000" b="1" dirty="0" smtClean="0">
                  <a:solidFill>
                    <a:srgbClr val="C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 </a:t>
              </a:r>
              <a:r>
                <a:rPr lang="en-US" sz="4000" b="1" dirty="0" err="1" smtClean="0">
                  <a:solidFill>
                    <a:srgbClr val="C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quả</a:t>
              </a:r>
              <a:r>
                <a:rPr lang="en-US" sz="4000" b="1" dirty="0" smtClean="0">
                  <a:solidFill>
                    <a:srgbClr val="C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 </a:t>
              </a:r>
              <a:r>
                <a:rPr lang="en-US" sz="4000" b="1" dirty="0" err="1" smtClean="0">
                  <a:solidFill>
                    <a:srgbClr val="C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mô</a:t>
              </a:r>
              <a:r>
                <a:rPr lang="en-US" sz="4000" b="1" dirty="0" smtClean="0">
                  <a:solidFill>
                    <a:srgbClr val="C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 </a:t>
              </a:r>
              <a:r>
                <a:rPr lang="en-US" sz="4000" b="1" dirty="0" err="1" smtClean="0">
                  <a:solidFill>
                    <a:srgbClr val="C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phỏng</a:t>
              </a:r>
              <a:endParaRPr lang="en-US" sz="4000" b="1" dirty="0">
                <a:solidFill>
                  <a:srgbClr val="C00000"/>
                </a:solidFill>
                <a:latin typeface="Montserrat Bold"/>
                <a:ea typeface="Montserrat Bold"/>
                <a:cs typeface="Montserrat Bold"/>
                <a:sym typeface="Montserrat Bold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130300" y="243476"/>
            <a:ext cx="6222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rgbClr val="C00000"/>
                </a:solidFill>
                <a:latin typeface="Montserrat Bold" panose="00000800000000000000" pitchFamily="2" charset="0"/>
              </a:rPr>
              <a:t>3.</a:t>
            </a:r>
            <a:endParaRPr lang="en-US" sz="4000" dirty="0">
              <a:solidFill>
                <a:srgbClr val="C00000"/>
              </a:solidFill>
              <a:latin typeface="Montserrat Bold" panose="00000800000000000000" pitchFamily="2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603771" y="1477143"/>
            <a:ext cx="8048519" cy="5019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err="1" smtClean="0">
                <a:latin typeface="Montserrat" panose="00000500000000000000" pitchFamily="2" charset="0"/>
              </a:rPr>
              <a:t>Tiến</a:t>
            </a:r>
            <a:r>
              <a:rPr lang="en-US" sz="2000" dirty="0" smtClean="0">
                <a:latin typeface="Montserrat" panose="00000500000000000000" pitchFamily="2" charset="0"/>
              </a:rPr>
              <a:t> </a:t>
            </a:r>
            <a:r>
              <a:rPr lang="en-US" sz="2000" dirty="0" err="1" smtClean="0">
                <a:latin typeface="Montserrat" panose="00000500000000000000" pitchFamily="2" charset="0"/>
              </a:rPr>
              <a:t>hành</a:t>
            </a:r>
            <a:r>
              <a:rPr lang="en-US" sz="2000" dirty="0" smtClean="0">
                <a:latin typeface="Montserrat" panose="00000500000000000000" pitchFamily="2" charset="0"/>
              </a:rPr>
              <a:t> </a:t>
            </a:r>
            <a:r>
              <a:rPr lang="en-US" sz="2000" dirty="0" err="1" smtClean="0">
                <a:latin typeface="Montserrat" panose="00000500000000000000" pitchFamily="2" charset="0"/>
              </a:rPr>
              <a:t>chạy</a:t>
            </a:r>
            <a:r>
              <a:rPr lang="en-US" sz="2000" dirty="0" smtClean="0">
                <a:latin typeface="Montserrat" panose="00000500000000000000" pitchFamily="2" charset="0"/>
              </a:rPr>
              <a:t> 3 process </a:t>
            </a:r>
            <a:r>
              <a:rPr lang="en-US" sz="2000" dirty="0" err="1" smtClean="0">
                <a:latin typeface="Montserrat" panose="00000500000000000000" pitchFamily="2" charset="0"/>
              </a:rPr>
              <a:t>độc</a:t>
            </a:r>
            <a:r>
              <a:rPr lang="en-US" sz="2000" dirty="0" smtClean="0">
                <a:latin typeface="Montserrat" panose="00000500000000000000" pitchFamily="2" charset="0"/>
              </a:rPr>
              <a:t> </a:t>
            </a:r>
            <a:r>
              <a:rPr lang="en-US" sz="2000" dirty="0" err="1" smtClean="0">
                <a:latin typeface="Montserrat" panose="00000500000000000000" pitchFamily="2" charset="0"/>
              </a:rPr>
              <a:t>lập</a:t>
            </a:r>
            <a:r>
              <a:rPr lang="en-US" sz="2000" dirty="0" smtClean="0">
                <a:latin typeface="Montserrat" panose="00000500000000000000" pitchFamily="2" charset="0"/>
              </a:rPr>
              <a:t>:</a:t>
            </a:r>
            <a:r>
              <a:rPr lang="en-US" sz="2000" b="1" dirty="0" smtClean="0">
                <a:latin typeface="Montserrat" panose="00000500000000000000" pitchFamily="2" charset="0"/>
              </a:rPr>
              <a:t> </a:t>
            </a:r>
            <a:endParaRPr lang="en-US" sz="2000" b="1" dirty="0">
              <a:latin typeface="Montserrat" panose="00000500000000000000" pitchFamily="2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49584" y="2023685"/>
            <a:ext cx="90145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vi-VN" sz="2000" dirty="0">
              <a:latin typeface="Montserrat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082" y="2380580"/>
            <a:ext cx="7278918" cy="390592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3600" y="2357720"/>
            <a:ext cx="7010400" cy="392878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507134" y="6972300"/>
            <a:ext cx="7899400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latin typeface="Montserrat" panose="00000500000000000000" pitchFamily="2" charset="0"/>
              </a:rPr>
              <a:t>u</a:t>
            </a:r>
            <a:r>
              <a:rPr lang="en-US" sz="2000" b="1" dirty="0" err="1" smtClean="0">
                <a:latin typeface="Montserrat" panose="00000500000000000000" pitchFamily="2" charset="0"/>
              </a:rPr>
              <a:t>e_process</a:t>
            </a:r>
            <a:r>
              <a:rPr lang="en-US" sz="2000" b="1" dirty="0" smtClean="0">
                <a:latin typeface="Montserrat" panose="00000500000000000000" pitchFamily="2" charset="0"/>
              </a:rPr>
              <a:t>: </a:t>
            </a:r>
            <a:r>
              <a:rPr lang="en-US" sz="2000" dirty="0" smtClean="0">
                <a:latin typeface="Montserrat" panose="00000500000000000000" pitchFamily="2" charset="0"/>
              </a:rPr>
              <a:t>UE_IDLE </a:t>
            </a:r>
            <a:r>
              <a:rPr lang="en-US" sz="2000" dirty="0">
                <a:latin typeface="Montserrat" panose="00000500000000000000" pitchFamily="2" charset="0"/>
              </a:rPr>
              <a:t>→ REGISTERED (</a:t>
            </a:r>
            <a:r>
              <a:rPr lang="en-US" sz="2000" dirty="0" err="1">
                <a:latin typeface="Montserrat" panose="00000500000000000000" pitchFamily="2" charset="0"/>
              </a:rPr>
              <a:t>nhận</a:t>
            </a:r>
            <a:r>
              <a:rPr lang="en-US" sz="2000" dirty="0">
                <a:latin typeface="Montserrat" panose="00000500000000000000" pitchFamily="2" charset="0"/>
              </a:rPr>
              <a:t> S-TMSI) → IDLE (</a:t>
            </a:r>
            <a:r>
              <a:rPr lang="en-US" sz="2000" dirty="0" err="1">
                <a:latin typeface="Montserrat" panose="00000500000000000000" pitchFamily="2" charset="0"/>
              </a:rPr>
              <a:t>sau</a:t>
            </a:r>
            <a:r>
              <a:rPr lang="en-US" sz="2000" dirty="0">
                <a:latin typeface="Montserrat" panose="00000500000000000000" pitchFamily="2" charset="0"/>
              </a:rPr>
              <a:t> x </a:t>
            </a:r>
            <a:r>
              <a:rPr lang="en-US" sz="2000" dirty="0" err="1">
                <a:latin typeface="Montserrat" panose="00000500000000000000" pitchFamily="2" charset="0"/>
              </a:rPr>
              <a:t>ms</a:t>
            </a:r>
            <a:r>
              <a:rPr lang="en-US" sz="2000" dirty="0">
                <a:latin typeface="Montserrat" panose="00000500000000000000" pitchFamily="2" charset="0"/>
              </a:rPr>
              <a:t>) → CONNECTED (</a:t>
            </a:r>
            <a:r>
              <a:rPr lang="en-US" sz="2000" dirty="0" err="1">
                <a:latin typeface="Montserrat" panose="00000500000000000000" pitchFamily="2" charset="0"/>
              </a:rPr>
              <a:t>sau</a:t>
            </a:r>
            <a:r>
              <a:rPr lang="en-US" sz="2000" dirty="0">
                <a:latin typeface="Montserrat" panose="00000500000000000000" pitchFamily="2" charset="0"/>
              </a:rPr>
              <a:t> Paging </a:t>
            </a:r>
            <a:r>
              <a:rPr lang="en-US" sz="2000" dirty="0" err="1">
                <a:latin typeface="Montserrat" panose="00000500000000000000" pitchFamily="2" charset="0"/>
              </a:rPr>
              <a:t>và</a:t>
            </a:r>
            <a:r>
              <a:rPr lang="en-US" sz="2000" dirty="0">
                <a:latin typeface="Montserrat" panose="00000500000000000000" pitchFamily="2" charset="0"/>
              </a:rPr>
              <a:t> reconnect).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7042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233470"/>
            <a:ext cx="18456596" cy="10543330"/>
          </a:xfrm>
          <a:custGeom>
            <a:avLst/>
            <a:gdLst/>
            <a:ahLst/>
            <a:cxnLst/>
            <a:rect l="l" t="t" r="r" b="b"/>
            <a:pathLst>
              <a:path w="18456596" h="10543330">
                <a:moveTo>
                  <a:pt x="0" y="0"/>
                </a:moveTo>
                <a:lnTo>
                  <a:pt x="18456596" y="0"/>
                </a:lnTo>
                <a:lnTo>
                  <a:pt x="18456596" y="10543330"/>
                </a:lnTo>
                <a:lnTo>
                  <a:pt x="0" y="105433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7105961" y="9092410"/>
            <a:ext cx="360676" cy="815608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7238"/>
              </a:lnSpc>
              <a:spcBef>
                <a:spcPct val="0"/>
              </a:spcBef>
            </a:pPr>
            <a:r>
              <a:rPr lang="en-US" sz="3200" dirty="0">
                <a:solidFill>
                  <a:srgbClr val="000000"/>
                </a:solidFill>
                <a:latin typeface="Monument"/>
                <a:ea typeface="Monument"/>
                <a:cs typeface="Monument"/>
                <a:sym typeface="Monument"/>
              </a:rPr>
              <a:t>9</a:t>
            </a:r>
            <a:endParaRPr lang="en-US" sz="3200" dirty="0">
              <a:solidFill>
                <a:srgbClr val="000000"/>
              </a:solidFill>
              <a:latin typeface="Monument"/>
              <a:ea typeface="Monument"/>
              <a:cs typeface="Monument"/>
              <a:sym typeface="Monument"/>
            </a:endParaRPr>
          </a:p>
        </p:txBody>
      </p:sp>
      <p:grpSp>
        <p:nvGrpSpPr>
          <p:cNvPr id="8" name="Group 8"/>
          <p:cNvGrpSpPr/>
          <p:nvPr/>
        </p:nvGrpSpPr>
        <p:grpSpPr>
          <a:xfrm>
            <a:off x="1117600" y="137243"/>
            <a:ext cx="16230600" cy="1208220"/>
            <a:chOff x="0" y="705703"/>
            <a:chExt cx="21640800" cy="1610959"/>
          </a:xfrm>
        </p:grpSpPr>
        <p:grpSp>
          <p:nvGrpSpPr>
            <p:cNvPr id="9" name="Group 9"/>
            <p:cNvGrpSpPr/>
            <p:nvPr/>
          </p:nvGrpSpPr>
          <p:grpSpPr>
            <a:xfrm>
              <a:off x="0" y="2253036"/>
              <a:ext cx="21640800" cy="63626"/>
              <a:chOff x="0" y="0"/>
              <a:chExt cx="4274726" cy="12568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4274726" cy="12568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12568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12568"/>
                    </a:lnTo>
                    <a:lnTo>
                      <a:pt x="0" y="12568"/>
                    </a:lnTo>
                    <a:close/>
                  </a:path>
                </a:pathLst>
              </a:custGeom>
              <a:solidFill>
                <a:srgbClr val="AF0000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0" y="-38100"/>
                <a:ext cx="4274726" cy="5066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3" name="TextBox 13"/>
            <p:cNvSpPr txBox="1"/>
            <p:nvPr/>
          </p:nvSpPr>
          <p:spPr>
            <a:xfrm>
              <a:off x="1014223" y="705703"/>
              <a:ext cx="19612355" cy="10282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720"/>
                </a:lnSpc>
                <a:spcBef>
                  <a:spcPct val="0"/>
                </a:spcBef>
              </a:pPr>
              <a:r>
                <a:rPr lang="en-US" sz="4000" b="1" dirty="0" err="1" smtClean="0">
                  <a:solidFill>
                    <a:srgbClr val="C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Kết</a:t>
              </a:r>
              <a:r>
                <a:rPr lang="en-US" sz="4000" b="1" dirty="0" smtClean="0">
                  <a:solidFill>
                    <a:srgbClr val="C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 </a:t>
              </a:r>
              <a:r>
                <a:rPr lang="en-US" sz="4000" b="1" dirty="0" err="1" smtClean="0">
                  <a:solidFill>
                    <a:srgbClr val="C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quả</a:t>
              </a:r>
              <a:r>
                <a:rPr lang="en-US" sz="4000" b="1" dirty="0" smtClean="0">
                  <a:solidFill>
                    <a:srgbClr val="C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 </a:t>
              </a:r>
              <a:r>
                <a:rPr lang="en-US" sz="4000" b="1" dirty="0" err="1" smtClean="0">
                  <a:solidFill>
                    <a:srgbClr val="C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mô</a:t>
              </a:r>
              <a:r>
                <a:rPr lang="en-US" sz="4000" b="1" dirty="0" smtClean="0">
                  <a:solidFill>
                    <a:srgbClr val="C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 </a:t>
              </a:r>
              <a:r>
                <a:rPr lang="en-US" sz="4000" b="1" dirty="0" err="1" smtClean="0">
                  <a:solidFill>
                    <a:srgbClr val="C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phỏng</a:t>
              </a:r>
              <a:endParaRPr lang="en-US" sz="4000" b="1" dirty="0">
                <a:solidFill>
                  <a:srgbClr val="C00000"/>
                </a:solidFill>
                <a:latin typeface="Montserrat Bold"/>
                <a:ea typeface="Montserrat Bold"/>
                <a:cs typeface="Montserrat Bold"/>
                <a:sym typeface="Montserrat Bold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130300" y="243476"/>
            <a:ext cx="6222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rgbClr val="C00000"/>
                </a:solidFill>
                <a:latin typeface="Montserrat Bold" panose="00000800000000000000" pitchFamily="2" charset="0"/>
              </a:rPr>
              <a:t>3.</a:t>
            </a:r>
            <a:endParaRPr lang="en-US" sz="4000" dirty="0">
              <a:solidFill>
                <a:srgbClr val="C00000"/>
              </a:solidFill>
              <a:latin typeface="Montserrat Bold" panose="00000800000000000000" pitchFamily="2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603771" y="1477143"/>
            <a:ext cx="8048519" cy="5019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err="1" smtClean="0">
                <a:latin typeface="Montserrat" panose="00000500000000000000" pitchFamily="2" charset="0"/>
              </a:rPr>
              <a:t>Tiến</a:t>
            </a:r>
            <a:r>
              <a:rPr lang="en-US" sz="2000" dirty="0" smtClean="0">
                <a:latin typeface="Montserrat" panose="00000500000000000000" pitchFamily="2" charset="0"/>
              </a:rPr>
              <a:t> </a:t>
            </a:r>
            <a:r>
              <a:rPr lang="en-US" sz="2000" dirty="0" err="1" smtClean="0">
                <a:latin typeface="Montserrat" panose="00000500000000000000" pitchFamily="2" charset="0"/>
              </a:rPr>
              <a:t>hành</a:t>
            </a:r>
            <a:r>
              <a:rPr lang="en-US" sz="2000" dirty="0" smtClean="0">
                <a:latin typeface="Montserrat" panose="00000500000000000000" pitchFamily="2" charset="0"/>
              </a:rPr>
              <a:t> </a:t>
            </a:r>
            <a:r>
              <a:rPr lang="en-US" sz="2000" dirty="0" err="1" smtClean="0">
                <a:latin typeface="Montserrat" panose="00000500000000000000" pitchFamily="2" charset="0"/>
              </a:rPr>
              <a:t>chạy</a:t>
            </a:r>
            <a:r>
              <a:rPr lang="en-US" sz="2000" dirty="0" smtClean="0">
                <a:latin typeface="Montserrat" panose="00000500000000000000" pitchFamily="2" charset="0"/>
              </a:rPr>
              <a:t> 3 process </a:t>
            </a:r>
            <a:r>
              <a:rPr lang="en-US" sz="2000" dirty="0" err="1" smtClean="0">
                <a:latin typeface="Montserrat" panose="00000500000000000000" pitchFamily="2" charset="0"/>
              </a:rPr>
              <a:t>độc</a:t>
            </a:r>
            <a:r>
              <a:rPr lang="en-US" sz="2000" dirty="0" smtClean="0">
                <a:latin typeface="Montserrat" panose="00000500000000000000" pitchFamily="2" charset="0"/>
              </a:rPr>
              <a:t> </a:t>
            </a:r>
            <a:r>
              <a:rPr lang="en-US" sz="2000" dirty="0" err="1" smtClean="0">
                <a:latin typeface="Montserrat" panose="00000500000000000000" pitchFamily="2" charset="0"/>
              </a:rPr>
              <a:t>lập</a:t>
            </a:r>
            <a:r>
              <a:rPr lang="en-US" sz="2000" dirty="0" smtClean="0">
                <a:latin typeface="Montserrat" panose="00000500000000000000" pitchFamily="2" charset="0"/>
              </a:rPr>
              <a:t>:</a:t>
            </a:r>
            <a:r>
              <a:rPr lang="en-US" sz="2000" b="1" dirty="0" smtClean="0">
                <a:latin typeface="Montserrat" panose="00000500000000000000" pitchFamily="2" charset="0"/>
              </a:rPr>
              <a:t> </a:t>
            </a:r>
            <a:endParaRPr lang="en-US" sz="2000" b="1" dirty="0">
              <a:latin typeface="Montserrat" panose="00000500000000000000" pitchFamily="2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49584" y="2023685"/>
            <a:ext cx="90145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vi-VN" sz="2000" dirty="0">
              <a:latin typeface="Montserrat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1130300" y="8599967"/>
            <a:ext cx="10937616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 smtClean="0">
                <a:latin typeface="Montserrat" panose="00000500000000000000" pitchFamily="2" charset="0"/>
              </a:rPr>
              <a:t>gnb_process</a:t>
            </a:r>
            <a:r>
              <a:rPr lang="en-US" sz="2000" b="1" dirty="0">
                <a:latin typeface="Montserrat" panose="00000500000000000000" pitchFamily="2" charset="0"/>
              </a:rPr>
              <a:t>: </a:t>
            </a:r>
            <a:r>
              <a:rPr lang="en-US" sz="2000" dirty="0" err="1">
                <a:latin typeface="Montserrat" panose="00000500000000000000" pitchFamily="2" charset="0"/>
              </a:rPr>
              <a:t>Chấp</a:t>
            </a:r>
            <a:r>
              <a:rPr lang="en-US" sz="2000" dirty="0">
                <a:latin typeface="Montserrat" panose="00000500000000000000" pitchFamily="2" charset="0"/>
              </a:rPr>
              <a:t> </a:t>
            </a:r>
            <a:r>
              <a:rPr lang="en-US" sz="2000" dirty="0" err="1" smtClean="0">
                <a:latin typeface="Montserrat" panose="00000500000000000000" pitchFamily="2" charset="0"/>
              </a:rPr>
              <a:t>nhận</a:t>
            </a:r>
            <a:r>
              <a:rPr lang="en-US" sz="2000" dirty="0" smtClean="0">
                <a:latin typeface="Montserrat" panose="00000500000000000000" pitchFamily="2" charset="0"/>
              </a:rPr>
              <a:t> </a:t>
            </a:r>
            <a:r>
              <a:rPr lang="en-US" sz="2000" dirty="0" err="1" smtClean="0">
                <a:latin typeface="Montserrat" panose="00000500000000000000" pitchFamily="2" charset="0"/>
              </a:rPr>
              <a:t>kết</a:t>
            </a:r>
            <a:r>
              <a:rPr lang="en-US" sz="2000" dirty="0" smtClean="0">
                <a:latin typeface="Montserrat" panose="00000500000000000000" pitchFamily="2" charset="0"/>
              </a:rPr>
              <a:t> </a:t>
            </a:r>
            <a:r>
              <a:rPr lang="en-US" sz="2000" dirty="0" err="1" smtClean="0">
                <a:latin typeface="Montserrat" panose="00000500000000000000" pitchFamily="2" charset="0"/>
              </a:rPr>
              <a:t>nối</a:t>
            </a:r>
            <a:r>
              <a:rPr lang="en-US" sz="2000" dirty="0" smtClean="0">
                <a:latin typeface="Montserrat" panose="00000500000000000000" pitchFamily="2" charset="0"/>
              </a:rPr>
              <a:t> </a:t>
            </a:r>
            <a:r>
              <a:rPr lang="en-US" sz="2000" dirty="0" err="1" smtClean="0">
                <a:latin typeface="Montserrat" panose="00000500000000000000" pitchFamily="2" charset="0"/>
              </a:rPr>
              <a:t>từ</a:t>
            </a:r>
            <a:r>
              <a:rPr lang="en-US" sz="2000" dirty="0" smtClean="0">
                <a:latin typeface="Montserrat" panose="00000500000000000000" pitchFamily="2" charset="0"/>
              </a:rPr>
              <a:t> </a:t>
            </a:r>
            <a:r>
              <a:rPr lang="en-US" sz="2000" dirty="0">
                <a:latin typeface="Montserrat" panose="00000500000000000000" pitchFamily="2" charset="0"/>
              </a:rPr>
              <a:t>5 </a:t>
            </a:r>
            <a:r>
              <a:rPr lang="en-US" sz="2000" dirty="0" smtClean="0">
                <a:latin typeface="Montserrat" panose="00000500000000000000" pitchFamily="2" charset="0"/>
              </a:rPr>
              <a:t>AMF, </a:t>
            </a:r>
            <a:r>
              <a:rPr lang="en-US" sz="2000" dirty="0" err="1">
                <a:latin typeface="Montserrat" panose="00000500000000000000" pitchFamily="2" charset="0"/>
              </a:rPr>
              <a:t>áp</a:t>
            </a:r>
            <a:r>
              <a:rPr lang="en-US" sz="2000" dirty="0">
                <a:latin typeface="Montserrat" panose="00000500000000000000" pitchFamily="2" charset="0"/>
              </a:rPr>
              <a:t> </a:t>
            </a:r>
            <a:r>
              <a:rPr lang="en-US" sz="2000" dirty="0" err="1">
                <a:latin typeface="Montserrat" panose="00000500000000000000" pitchFamily="2" charset="0"/>
              </a:rPr>
              <a:t>dụng</a:t>
            </a:r>
            <a:r>
              <a:rPr lang="en-US" sz="2000" dirty="0">
                <a:latin typeface="Montserrat" panose="00000500000000000000" pitchFamily="2" charset="0"/>
              </a:rPr>
              <a:t> </a:t>
            </a:r>
            <a:r>
              <a:rPr lang="en-US" sz="2000" dirty="0" smtClean="0">
                <a:latin typeface="Montserrat" panose="00000500000000000000" pitchFamily="2" charset="0"/>
              </a:rPr>
              <a:t>SWRR </a:t>
            </a:r>
            <a:r>
              <a:rPr lang="en-US" sz="2000" dirty="0" err="1" smtClean="0">
                <a:latin typeface="Montserrat" panose="00000500000000000000" pitchFamily="2" charset="0"/>
              </a:rPr>
              <a:t>chọn</a:t>
            </a:r>
            <a:r>
              <a:rPr lang="en-US" sz="2000" dirty="0" smtClean="0">
                <a:latin typeface="Montserrat" panose="00000500000000000000" pitchFamily="2" charset="0"/>
              </a:rPr>
              <a:t> AMF </a:t>
            </a:r>
            <a:r>
              <a:rPr lang="en-US" sz="2000" dirty="0" err="1" smtClean="0">
                <a:latin typeface="Montserrat" panose="00000500000000000000" pitchFamily="2" charset="0"/>
              </a:rPr>
              <a:t>để</a:t>
            </a:r>
            <a:r>
              <a:rPr lang="en-US" sz="2000" dirty="0" smtClean="0">
                <a:latin typeface="Montserrat" panose="00000500000000000000" pitchFamily="2" charset="0"/>
              </a:rPr>
              <a:t> forward uplink </a:t>
            </a:r>
            <a:r>
              <a:rPr lang="en-US" sz="2000" dirty="0" err="1" smtClean="0">
                <a:latin typeface="Montserrat" panose="00000500000000000000" pitchFamily="2" charset="0"/>
              </a:rPr>
              <a:t>req</a:t>
            </a:r>
            <a:r>
              <a:rPr lang="en-US" sz="2000" dirty="0" smtClean="0">
                <a:latin typeface="Montserrat" panose="00000500000000000000" pitchFamily="2" charset="0"/>
              </a:rPr>
              <a:t> </a:t>
            </a:r>
            <a:r>
              <a:rPr lang="en-US" sz="2000" dirty="0" err="1" smtClean="0">
                <a:latin typeface="Montserrat" panose="00000500000000000000" pitchFamily="2" charset="0"/>
              </a:rPr>
              <a:t>từ</a:t>
            </a:r>
            <a:r>
              <a:rPr lang="en-US" sz="2000" dirty="0" smtClean="0">
                <a:latin typeface="Montserrat" panose="00000500000000000000" pitchFamily="2" charset="0"/>
              </a:rPr>
              <a:t> UE , </a:t>
            </a:r>
            <a:r>
              <a:rPr lang="en-US" sz="2000" dirty="0" err="1">
                <a:latin typeface="Montserrat" panose="00000500000000000000" pitchFamily="2" charset="0"/>
              </a:rPr>
              <a:t>chuyển</a:t>
            </a:r>
            <a:r>
              <a:rPr lang="en-US" sz="2000" dirty="0">
                <a:latin typeface="Montserrat" panose="00000500000000000000" pitchFamily="2" charset="0"/>
              </a:rPr>
              <a:t> </a:t>
            </a:r>
            <a:r>
              <a:rPr lang="en-US" sz="2000" dirty="0" err="1">
                <a:latin typeface="Montserrat" panose="00000500000000000000" pitchFamily="2" charset="0"/>
              </a:rPr>
              <a:t>tiếp</a:t>
            </a:r>
            <a:r>
              <a:rPr lang="en-US" sz="2000" dirty="0">
                <a:latin typeface="Montserrat" panose="00000500000000000000" pitchFamily="2" charset="0"/>
              </a:rPr>
              <a:t> </a:t>
            </a:r>
            <a:r>
              <a:rPr lang="en-US" sz="2000" dirty="0" err="1">
                <a:latin typeface="Montserrat" panose="00000500000000000000" pitchFamily="2" charset="0"/>
              </a:rPr>
              <a:t>bản</a:t>
            </a:r>
            <a:r>
              <a:rPr lang="en-US" sz="2000" dirty="0">
                <a:latin typeface="Montserrat" panose="00000500000000000000" pitchFamily="2" charset="0"/>
              </a:rPr>
              <a:t> tin RRC/NGAP, </a:t>
            </a:r>
            <a:r>
              <a:rPr lang="en-US" sz="2000" dirty="0" err="1">
                <a:latin typeface="Montserrat" panose="00000500000000000000" pitchFamily="2" charset="0"/>
              </a:rPr>
              <a:t>theo</a:t>
            </a:r>
            <a:r>
              <a:rPr lang="en-US" sz="2000" dirty="0">
                <a:latin typeface="Montserrat" panose="00000500000000000000" pitchFamily="2" charset="0"/>
              </a:rPr>
              <a:t> </a:t>
            </a:r>
            <a:r>
              <a:rPr lang="en-US" sz="2000" dirty="0" err="1" smtClean="0">
                <a:latin typeface="Montserrat" panose="00000500000000000000" pitchFamily="2" charset="0"/>
              </a:rPr>
              <a:t>dõi</a:t>
            </a:r>
            <a:r>
              <a:rPr lang="en-US" sz="2000" dirty="0" smtClean="0">
                <a:latin typeface="Montserrat" panose="00000500000000000000" pitchFamily="2" charset="0"/>
              </a:rPr>
              <a:t> </a:t>
            </a:r>
            <a:r>
              <a:rPr lang="en-US" sz="2000" dirty="0" err="1" smtClean="0">
                <a:latin typeface="Montserrat" panose="00000500000000000000" pitchFamily="2" charset="0"/>
              </a:rPr>
              <a:t>và</a:t>
            </a:r>
            <a:r>
              <a:rPr lang="en-US" sz="2000" dirty="0" smtClean="0">
                <a:latin typeface="Montserrat" panose="00000500000000000000" pitchFamily="2" charset="0"/>
              </a:rPr>
              <a:t> </a:t>
            </a:r>
            <a:r>
              <a:rPr lang="en-US" sz="2000" dirty="0" err="1" smtClean="0">
                <a:latin typeface="Montserrat" panose="00000500000000000000" pitchFamily="2" charset="0"/>
              </a:rPr>
              <a:t>thống</a:t>
            </a:r>
            <a:r>
              <a:rPr lang="en-US" sz="2000" dirty="0" smtClean="0">
                <a:latin typeface="Montserrat" panose="00000500000000000000" pitchFamily="2" charset="0"/>
              </a:rPr>
              <a:t> </a:t>
            </a:r>
            <a:r>
              <a:rPr lang="en-US" sz="2000" dirty="0" err="1" smtClean="0">
                <a:latin typeface="Montserrat" panose="00000500000000000000" pitchFamily="2" charset="0"/>
              </a:rPr>
              <a:t>kê</a:t>
            </a:r>
            <a:r>
              <a:rPr lang="en-US" sz="2000" dirty="0" smtClean="0">
                <a:latin typeface="Montserrat" panose="00000500000000000000" pitchFamily="2" charset="0"/>
              </a:rPr>
              <a:t> </a:t>
            </a:r>
            <a:r>
              <a:rPr lang="en-US" sz="2000" dirty="0" err="1" smtClean="0">
                <a:latin typeface="Montserrat" panose="00000500000000000000" pitchFamily="2" charset="0"/>
              </a:rPr>
              <a:t>số</a:t>
            </a:r>
            <a:r>
              <a:rPr lang="en-US" sz="2000" dirty="0" smtClean="0">
                <a:latin typeface="Montserrat" panose="00000500000000000000" pitchFamily="2" charset="0"/>
              </a:rPr>
              <a:t> </a:t>
            </a:r>
            <a:r>
              <a:rPr lang="en-US" sz="2000" dirty="0" err="1" smtClean="0">
                <a:latin typeface="Montserrat" panose="00000500000000000000" pitchFamily="2" charset="0"/>
              </a:rPr>
              <a:t>lượng</a:t>
            </a:r>
            <a:r>
              <a:rPr lang="en-US" sz="2000" dirty="0" smtClean="0">
                <a:latin typeface="Montserrat" panose="00000500000000000000" pitchFamily="2" charset="0"/>
              </a:rPr>
              <a:t> UE </a:t>
            </a:r>
            <a:r>
              <a:rPr lang="en-US" sz="2000" dirty="0">
                <a:latin typeface="Montserrat" panose="00000500000000000000" pitchFamily="2" charset="0"/>
              </a:rPr>
              <a:t>connected/registered </a:t>
            </a:r>
            <a:r>
              <a:rPr lang="en-US" sz="2000" dirty="0" smtClean="0">
                <a:latin typeface="Montserrat" panose="00000500000000000000" pitchFamily="2" charset="0"/>
              </a:rPr>
              <a:t>.</a:t>
            </a:r>
            <a:endParaRPr lang="en-US" sz="2000" dirty="0">
              <a:latin typeface="Montserrat" panose="00000500000000000000" pitchFamily="2" charset="0"/>
            </a:endParaRP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600" y="2138286"/>
            <a:ext cx="7258050" cy="597217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7818" y="2199404"/>
            <a:ext cx="7718582" cy="3401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374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861</TotalTime>
  <Words>675</Words>
  <Application>Microsoft Office PowerPoint</Application>
  <PresentationFormat>Custom</PresentationFormat>
  <Paragraphs>81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2" baseType="lpstr">
      <vt:lpstr>Calibri</vt:lpstr>
      <vt:lpstr>Wingdings</vt:lpstr>
      <vt:lpstr>Montserrat Ultra-Bold</vt:lpstr>
      <vt:lpstr>Montserrat Medium</vt:lpstr>
      <vt:lpstr>Montserrat</vt:lpstr>
      <vt:lpstr>Montserrat Bold</vt:lpstr>
      <vt:lpstr>Montserrat Bold Italics</vt:lpstr>
      <vt:lpstr>Monument</vt:lpstr>
      <vt:lpstr>Arial</vt:lpstr>
      <vt:lpstr>Courier New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QUY HOACH VA TOI UU</dc:title>
  <dc:creator>hdc</dc:creator>
  <cp:lastModifiedBy>hdc</cp:lastModifiedBy>
  <cp:revision>41</cp:revision>
  <dcterms:created xsi:type="dcterms:W3CDTF">2006-08-16T00:00:00Z</dcterms:created>
  <dcterms:modified xsi:type="dcterms:W3CDTF">2025-09-25T18:30:21Z</dcterms:modified>
  <dc:identifier>DAGl8D_6QZY</dc:identifier>
</cp:coreProperties>
</file>